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5" r:id="rId2"/>
    <p:sldId id="312" r:id="rId3"/>
    <p:sldId id="313" r:id="rId4"/>
    <p:sldId id="319" r:id="rId5"/>
    <p:sldId id="314" r:id="rId6"/>
    <p:sldId id="315" r:id="rId7"/>
    <p:sldId id="318" r:id="rId8"/>
    <p:sldId id="316" r:id="rId9"/>
    <p:sldId id="31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ns face&#10;&#10;Description automatically generated">
            <a:extLst>
              <a:ext uri="{FF2B5EF4-FFF2-40B4-BE49-F238E27FC236}">
                <a16:creationId xmlns:a16="http://schemas.microsoft.com/office/drawing/2014/main" xmlns="" id="{ADD6A00C-7496-4067-BAFC-B05EABF4F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37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30E4CFBA-76C3-4B3D-A5BD-0487F0609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334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477001" y="1828800"/>
            <a:ext cx="1371599" cy="609599"/>
          </a:xfrm>
          <a:prstGeom prst="wedgeRectCallout">
            <a:avLst>
              <a:gd name="adj1" fmla="val -71203"/>
              <a:gd name="adj2" fmla="val -289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Aquifer is 70% Quartz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81000" y="1676400"/>
            <a:ext cx="1657349" cy="914400"/>
          </a:xfrm>
          <a:prstGeom prst="wedgeRectCallout">
            <a:avLst>
              <a:gd name="adj1" fmla="val 72070"/>
              <a:gd name="adj2" fmla="val -1487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Initial fluid in equilibrium with Quartz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6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7AF943A-EEE7-4E1D-AA03-D633C3CB98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914400" y="4857750"/>
            <a:ext cx="2030768" cy="838200"/>
          </a:xfrm>
          <a:prstGeom prst="wedgeRectCallout">
            <a:avLst>
              <a:gd name="adj1" fmla="val -33812"/>
              <a:gd name="adj2" fmla="val -796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Mineral…</a:t>
            </a:r>
          </a:p>
        </p:txBody>
      </p:sp>
      <p:sp>
        <p:nvSpPr>
          <p:cNvPr id="4" name="Oval 3"/>
          <p:cNvSpPr/>
          <p:nvPr/>
        </p:nvSpPr>
        <p:spPr>
          <a:xfrm>
            <a:off x="37338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781550" y="1066800"/>
            <a:ext cx="2457450" cy="731916"/>
          </a:xfrm>
          <a:prstGeom prst="wedgeRectCallout">
            <a:avLst>
              <a:gd name="adj1" fmla="val -62362"/>
              <a:gd name="adj2" fmla="val 369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Mass already specified on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pane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086475" y="4857750"/>
            <a:ext cx="2895600" cy="762000"/>
          </a:xfrm>
          <a:prstGeom prst="wedgeRectCallout">
            <a:avLst>
              <a:gd name="adj1" fmla="val -60375"/>
              <a:gd name="adj2" fmla="val -351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Arrhenius equation for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polythermal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runs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086475" y="5715000"/>
            <a:ext cx="2895600" cy="990600"/>
          </a:xfrm>
          <a:prstGeom prst="wedgeRectCallout">
            <a:avLst>
              <a:gd name="adj1" fmla="val -60375"/>
              <a:gd name="adj2" fmla="val -351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a nucleus density, critical S.I., cross-affinity terms, etc.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086475" y="3657600"/>
            <a:ext cx="2895600" cy="1066800"/>
          </a:xfrm>
          <a:prstGeom prst="wedgeRectCallout">
            <a:avLst>
              <a:gd name="adj1" fmla="val -60375"/>
              <a:gd name="adj2" fmla="val -351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also…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promoting or inhibiting species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276600" y="2362200"/>
            <a:ext cx="1676400" cy="457200"/>
          </a:xfrm>
          <a:prstGeom prst="wedgeRectCallout">
            <a:avLst>
              <a:gd name="adj1" fmla="val -39397"/>
              <a:gd name="adj2" fmla="val -8830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Rate constant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800600" y="1857377"/>
            <a:ext cx="2286000" cy="457200"/>
          </a:xfrm>
          <a:prstGeom prst="wedgeRectCallout">
            <a:avLst>
              <a:gd name="adj1" fmla="val -65647"/>
              <a:gd name="adj2" fmla="val -3205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Specific surface area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962400" y="89230"/>
            <a:ext cx="3124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enable kinetic reactions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341609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20F35A52-1323-47EE-8CFE-FE49D97FE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5257800" y="1102037"/>
            <a:ext cx="2919412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A single inlet fluid flows into the domain for 30 years.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381125" y="1049020"/>
            <a:ext cx="990600" cy="34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9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3FAEB01D-53C9-475D-B0C3-C1ECA0C42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133600" y="106679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800600" y="2819400"/>
            <a:ext cx="3276600" cy="990600"/>
          </a:xfrm>
          <a:prstGeom prst="wedgeRectCallout">
            <a:avLst>
              <a:gd name="adj1" fmla="val -43735"/>
              <a:gd name="adj2" fmla="val -846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SiO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) concentration sets the inlet fluid to be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undersaturated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with respect to Quartz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590800" y="132338"/>
            <a:ext cx="2743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inlet fluid is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</p:spTree>
    <p:extLst>
      <p:ext uri="{BB962C8B-B14F-4D97-AF65-F5344CB8AC3E}">
        <p14:creationId xmlns:p14="http://schemas.microsoft.com/office/powerpoint/2010/main" val="2713508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027984CF-AE27-4E9B-9102-89CA08929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648122" y="2819400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Domain is 100 m long, divided into 400 nodal blocks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33900" y="1066797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857345" y="128588"/>
            <a:ext cx="337225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202453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F0C93E88-53CE-4050-9DCE-B9FD96C7F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048000" y="4038600"/>
            <a:ext cx="3352800" cy="1066800"/>
          </a:xfrm>
          <a:prstGeom prst="wedgeRectCallout">
            <a:avLst>
              <a:gd name="adj1" fmla="val -27989"/>
              <a:gd name="adj2" fmla="val -876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Pore fluid in aquifer displaced 100 times over the 30 year timespan we </a:t>
            </a:r>
            <a:r>
              <a:rPr lang="pt-BR" i="1" dirty="0" smtClean="0">
                <a:latin typeface="Calibri" pitchFamily="34" charset="0"/>
                <a:cs typeface="Calibri" pitchFamily="34" charset="0"/>
              </a:rPr>
              <a:t>set</a:t>
            </a:r>
            <a:r>
              <a:rPr lang="pt-BR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i="1" dirty="0">
                <a:latin typeface="Calibri" pitchFamily="34" charset="0"/>
                <a:cs typeface="Calibri" pitchFamily="34" charset="0"/>
              </a:rPr>
              <a:t>on the </a:t>
            </a:r>
            <a:r>
              <a:rPr lang="pt-BR" b="1" i="1" dirty="0" smtClean="0">
                <a:latin typeface="Calibri" pitchFamily="34" charset="0"/>
                <a:cs typeface="Calibri" pitchFamily="34" charset="0"/>
              </a:rPr>
              <a:t>Intervals</a:t>
            </a:r>
            <a:r>
              <a:rPr lang="pt-BR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i="1" dirty="0">
                <a:latin typeface="Calibri" pitchFamily="34" charset="0"/>
                <a:cs typeface="Calibri" pitchFamily="34" charset="0"/>
              </a:rPr>
              <a:t>pane</a:t>
            </a:r>
          </a:p>
        </p:txBody>
      </p:sp>
      <p:sp>
        <p:nvSpPr>
          <p:cNvPr id="4" name="Oval 3"/>
          <p:cNvSpPr/>
          <p:nvPr/>
        </p:nvSpPr>
        <p:spPr>
          <a:xfrm>
            <a:off x="2971800" y="1066797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47645" y="128588"/>
            <a:ext cx="211495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flowrate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Flow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555886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B8817CAC-38C1-49AC-9F86-936E2B8F3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23875"/>
            <a:ext cx="7820025" cy="58102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305425" y="1049744"/>
            <a:ext cx="1066800" cy="33138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10200" y="122610"/>
            <a:ext cx="3587885" cy="838200"/>
          </a:xfrm>
          <a:prstGeom prst="wedgeRectCallout">
            <a:avLst>
              <a:gd name="adj1" fmla="val -32570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267199" y="1828800"/>
            <a:ext cx="3657601" cy="990600"/>
          </a:xfrm>
          <a:prstGeom prst="wedgeRectCallout">
            <a:avLst>
              <a:gd name="adj1" fmla="val -65699"/>
              <a:gd name="adj2" fmla="val -219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No value set, so porosity calculated from volume of equilibrium minerals: 70% Quartz → 30% pore space.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67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xmlns="" id="{61EB7FDA-DCFF-4503-9AE3-A18F2183D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3400"/>
            <a:ext cx="7839075" cy="5791200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743200" y="4343400"/>
            <a:ext cx="2190345" cy="895479"/>
          </a:xfrm>
          <a:prstGeom prst="wedgeRectCallout">
            <a:avLst>
              <a:gd name="adj1" fmla="val -68946"/>
              <a:gd name="adj2" fmla="val 326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Inlet fluid is undersaturated with respect to Quartz.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343400" y="933128"/>
            <a:ext cx="2362200" cy="895479"/>
          </a:xfrm>
          <a:prstGeom prst="wedgeRectCallout">
            <a:avLst>
              <a:gd name="adj1" fmla="val 35421"/>
              <a:gd name="adj2" fmla="val 656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SiO</a:t>
            </a:r>
            <a:r>
              <a:rPr lang="pt-BR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pt-BR" i="1" dirty="0">
                <a:latin typeface="Calibri" pitchFamily="34" charset="0"/>
                <a:cs typeface="Calibri" pitchFamily="34" charset="0"/>
              </a:rPr>
              <a:t>(aq) concentration approaches Quartz equilibrium value.</a:t>
            </a:r>
          </a:p>
        </p:txBody>
      </p:sp>
    </p:spTree>
    <p:extLst>
      <p:ext uri="{BB962C8B-B14F-4D97-AF65-F5344CB8AC3E}">
        <p14:creationId xmlns:p14="http://schemas.microsoft.com/office/powerpoint/2010/main" val="122107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235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67</cp:revision>
  <dcterms:created xsi:type="dcterms:W3CDTF">2013-10-01T15:24:04Z</dcterms:created>
  <dcterms:modified xsi:type="dcterms:W3CDTF">2019-10-08T21:28:59Z</dcterms:modified>
</cp:coreProperties>
</file>