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7" r:id="rId2"/>
    <p:sldId id="305" r:id="rId3"/>
    <p:sldId id="307" r:id="rId4"/>
    <p:sldId id="315" r:id="rId5"/>
    <p:sldId id="316" r:id="rId6"/>
    <p:sldId id="320" r:id="rId7"/>
    <p:sldId id="309" r:id="rId8"/>
    <p:sldId id="319" r:id="rId9"/>
    <p:sldId id="318" r:id="rId10"/>
    <p:sldId id="311" r:id="rId11"/>
    <p:sldId id="313" r:id="rId12"/>
    <p:sldId id="31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B4C6C17-DC77-4C3E-8A60-A03198E08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99" y="0"/>
            <a:ext cx="88294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33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46E191B1-8C7B-4AFA-9989-240F609BA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334000" y="1072778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410200" y="128588"/>
            <a:ext cx="3587885" cy="838200"/>
          </a:xfrm>
          <a:prstGeom prst="wedgeRectCallout">
            <a:avLst>
              <a:gd name="adj1" fmla="val -29348"/>
              <a:gd name="adj2" fmla="val 698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</p:spTree>
    <p:extLst>
      <p:ext uri="{BB962C8B-B14F-4D97-AF65-F5344CB8AC3E}">
        <p14:creationId xmlns:p14="http://schemas.microsoft.com/office/powerpoint/2010/main" val="624422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xmlns="" id="{83C214F2-E4E8-45D7-AA31-C13214B9D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23925"/>
            <a:ext cx="7839075" cy="5772150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CCC48BFF-672A-4DD7-AAC1-22AE2216D7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945" y="76201"/>
            <a:ext cx="3540330" cy="4038599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1066800" y="4343400"/>
            <a:ext cx="2895600" cy="1295400"/>
          </a:xfrm>
          <a:prstGeom prst="wedgeRectCallout">
            <a:avLst>
              <a:gd name="adj1" fmla="val 58432"/>
              <a:gd name="adj2" fmla="val -3419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After 10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5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years of metabolism, growth, and decay, two microbiological zones develop in the aquifer.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290955" y="5885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19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xmlns="" id="{3F0C23EE-02BB-49A2-A371-9374C5CC7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42925"/>
            <a:ext cx="783907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334000" y="1076325"/>
            <a:ext cx="2743200" cy="838200"/>
          </a:xfrm>
          <a:prstGeom prst="wedgeRectCallout">
            <a:avLst>
              <a:gd name="adj1" fmla="val -11157"/>
              <a:gd name="adj2" fmla="val 1051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Methane accumulates in second zone of the aquifer.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133600" y="1076325"/>
            <a:ext cx="2514600" cy="838200"/>
          </a:xfrm>
          <a:prstGeom prst="wedgeRectCallout">
            <a:avLst>
              <a:gd name="adj1" fmla="val -25681"/>
              <a:gd name="adj2" fmla="val 928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SRB dominate where sulfate is abundant.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3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4DBC608E-481C-427F-A9F9-75D0667C56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492" y="2742692"/>
            <a:ext cx="6214923" cy="3369671"/>
          </a:xfrm>
          <a:prstGeom prst="rect">
            <a:avLst/>
          </a:prstGeom>
        </p:spPr>
      </p:pic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D2873579-DEAC-4074-A4BC-F901B8D237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380"/>
          <a:stretch/>
        </p:blipFill>
        <p:spPr>
          <a:xfrm>
            <a:off x="661987" y="547687"/>
            <a:ext cx="7820025" cy="900113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900308" y="2514600"/>
            <a:ext cx="3839183" cy="918210"/>
          </a:xfrm>
          <a:prstGeom prst="wedgeRectCallout">
            <a:avLst>
              <a:gd name="adj1" fmla="val -34825"/>
              <a:gd name="adj2" fmla="val 775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reaction between carbonate and acetate, carbonate and methane,  and sulfate and sulfide.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1295400"/>
            <a:ext cx="1958744" cy="838200"/>
          </a:xfrm>
          <a:prstGeom prst="wedgeRectCallout">
            <a:avLst>
              <a:gd name="adj1" fmla="val 28702"/>
              <a:gd name="adj2" fmla="val -89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2362200" y="1752599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52400" y="5870997"/>
            <a:ext cx="2872143" cy="842348"/>
          </a:xfrm>
          <a:prstGeom prst="wedgeRectCallout">
            <a:avLst>
              <a:gd name="adj1" fmla="val 24153"/>
              <a:gd name="adj2" fmla="val -806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Default setting: all redox reactions are coupled.</a:t>
            </a:r>
          </a:p>
        </p:txBody>
      </p:sp>
      <p:sp>
        <p:nvSpPr>
          <p:cNvPr id="8" name="Oval 7"/>
          <p:cNvSpPr/>
          <p:nvPr/>
        </p:nvSpPr>
        <p:spPr>
          <a:xfrm>
            <a:off x="1447800" y="2772682"/>
            <a:ext cx="1295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994700" y="4648200"/>
            <a:ext cx="3920699" cy="918210"/>
          </a:xfrm>
          <a:prstGeom prst="wedgeRectCallout">
            <a:avLst>
              <a:gd name="adj1" fmla="val -35367"/>
              <a:gd name="adj2" fmla="val -718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Decoupling provides for the redox disequilibrium that supplies sulfate reducers and methanogens with energy.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7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6D84267-0B13-42BC-863C-6E33207B6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7687"/>
            <a:ext cx="7820025" cy="57626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334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76200" y="1950868"/>
            <a:ext cx="2209800" cy="1859132"/>
          </a:xfrm>
          <a:prstGeom prst="wedgeRectCallout">
            <a:avLst>
              <a:gd name="adj1" fmla="val -8677"/>
              <a:gd name="adj2" fmla="val 667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After d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ecoupling redox pairs, you can add carbon and sulfur species in multiple redox states.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477000" y="2438400"/>
            <a:ext cx="2514600" cy="876300"/>
          </a:xfrm>
          <a:prstGeom prst="wedgeRectCallout">
            <a:avLst>
              <a:gd name="adj1" fmla="val -63996"/>
              <a:gd name="adj2" fmla="val -3061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Ca-HCO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water containing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2−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pH = 6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67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313CF9AF-CA11-45E5-8179-DBC4512FB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7687"/>
            <a:ext cx="7820025" cy="57626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7338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114800" y="126332"/>
            <a:ext cx="3962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add reactants and enable redox kinetics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838200" y="3276600"/>
            <a:ext cx="2362200" cy="630845"/>
          </a:xfrm>
          <a:prstGeom prst="wedgeRectCallout">
            <a:avLst>
              <a:gd name="adj1" fmla="val -33812"/>
              <a:gd name="adj2" fmla="val -796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→ Simple → 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Aqueous… → CH3COO−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029200" y="1565423"/>
            <a:ext cx="2347491" cy="762000"/>
          </a:xfrm>
          <a:prstGeom prst="wedgeRectCallout">
            <a:avLst>
              <a:gd name="adj1" fmla="val -67836"/>
              <a:gd name="adj2" fmla="val -283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Rate of acetate addition to the aquifer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517685" y="2460995"/>
            <a:ext cx="1672855" cy="381000"/>
          </a:xfrm>
          <a:prstGeom prst="wedgeRectCallout">
            <a:avLst>
              <a:gd name="adj1" fmla="val -67836"/>
              <a:gd name="adj2" fmla="val -283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reducers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093535" y="3086100"/>
            <a:ext cx="1672855" cy="381000"/>
          </a:xfrm>
          <a:prstGeom prst="wedgeRectCallout">
            <a:avLst>
              <a:gd name="adj1" fmla="val -44319"/>
              <a:gd name="adj2" fmla="val -1036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Methanogens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6581" y="1524000"/>
            <a:ext cx="887819" cy="568178"/>
          </a:xfrm>
          <a:prstGeom prst="wedgeRectCallout">
            <a:avLst>
              <a:gd name="adj1" fmla="val 47307"/>
              <a:gd name="adj2" fmla="val 741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 to expand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xmlns="" id="{F60F5E8F-8DF1-4F1F-99F6-FE673E37D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152415"/>
            <a:ext cx="2362200" cy="630845"/>
          </a:xfrm>
          <a:prstGeom prst="wedgeRectCallout">
            <a:avLst>
              <a:gd name="adj1" fmla="val -33812"/>
              <a:gd name="adj2" fmla="val -796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→ Simple → 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Aqueous… → Ca++</a:t>
            </a:r>
          </a:p>
        </p:txBody>
      </p:sp>
      <p:sp>
        <p:nvSpPr>
          <p:cNvPr id="15" name="AutoShape 3">
            <a:extLst>
              <a:ext uri="{FF2B5EF4-FFF2-40B4-BE49-F238E27FC236}">
                <a16:creationId xmlns:a16="http://schemas.microsoft.com/office/drawing/2014/main" xmlns="" id="{7DB10F0A-1B56-4115-A349-AC67B58C8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028231"/>
            <a:ext cx="2362200" cy="630845"/>
          </a:xfrm>
          <a:prstGeom prst="wedgeRectCallout">
            <a:avLst>
              <a:gd name="adj1" fmla="val -33812"/>
              <a:gd name="adj2" fmla="val -796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Microbial reaction (2X)</a:t>
            </a:r>
          </a:p>
        </p:txBody>
      </p:sp>
    </p:spTree>
    <p:extLst>
      <p:ext uri="{BB962C8B-B14F-4D97-AF65-F5344CB8AC3E}">
        <p14:creationId xmlns:p14="http://schemas.microsoft.com/office/powerpoint/2010/main" val="307543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F61674EC-9555-4F9B-B16E-3B38C9B4A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419100"/>
            <a:ext cx="7820025" cy="63627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429000" y="66675"/>
            <a:ext cx="4876800" cy="1332498"/>
          </a:xfrm>
          <a:prstGeom prst="wedgeRectCallout">
            <a:avLst>
              <a:gd name="adj1" fmla="val -64683"/>
              <a:gd name="adj2" fmla="val 4996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Identify each microbe with a label and reaction. Microbes can compete for common substrates or carry out separate reactions.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019800" y="2590800"/>
            <a:ext cx="3048000" cy="2590800"/>
          </a:xfrm>
          <a:prstGeom prst="wedgeRectCallout">
            <a:avLst>
              <a:gd name="adj1" fmla="val -40625"/>
              <a:gd name="adj2" fmla="val 343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Initial biomass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Growth yield and decay constant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Rate constant, half-saturation constants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ATP energy, ATP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Form of Monod terms for 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-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donating (D) and accepting (A) half-reactions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00600" y="1500188"/>
            <a:ext cx="4133850" cy="838200"/>
          </a:xfrm>
          <a:prstGeom prst="wedgeRectCallout">
            <a:avLst>
              <a:gd name="adj1" fmla="val 18652"/>
              <a:gd name="adj2" fmla="val 892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kinetic, thermodynamic, and growth parameters for each microbe.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334000" y="5619750"/>
            <a:ext cx="3581400" cy="1009650"/>
          </a:xfrm>
          <a:prstGeom prst="wedgeRectCallout">
            <a:avLst>
              <a:gd name="adj1" fmla="val -59726"/>
              <a:gd name="adj2" fmla="val -336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678649"/>
            <a:ext cx="3505200" cy="90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9611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809AC848-18D6-416E-B319-6F2156A26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257800" y="1102037"/>
            <a:ext cx="2919412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A single inlet fluid flows into the domain for 10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5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years.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371600" y="106679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Define the reaction intervals. Specify what fluids flow into the domain, and when.</a:t>
            </a:r>
          </a:p>
        </p:txBody>
      </p:sp>
    </p:spTree>
    <p:extLst>
      <p:ext uri="{BB962C8B-B14F-4D97-AF65-F5344CB8AC3E}">
        <p14:creationId xmlns:p14="http://schemas.microsoft.com/office/powerpoint/2010/main" val="323507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B464C051-92F1-4798-8FC9-6A7B3C59D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324600" y="2514600"/>
            <a:ext cx="2743200" cy="9144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“inlet” fluid is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identical to the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Initial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133600" y="106679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590800" y="132338"/>
            <a:ext cx="2743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inlet fluid is defined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</a:p>
        </p:txBody>
      </p:sp>
    </p:spTree>
    <p:extLst>
      <p:ext uri="{BB962C8B-B14F-4D97-AF65-F5344CB8AC3E}">
        <p14:creationId xmlns:p14="http://schemas.microsoft.com/office/powerpoint/2010/main" val="2550586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5D7048AD-F29B-4AD1-9482-F6917B157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33400"/>
            <a:ext cx="7820025" cy="57912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547907" y="2897852"/>
            <a:ext cx="2915055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Domain is 200 km long, divided into 50 nodal blocks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572000" y="1093380"/>
            <a:ext cx="990598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5105399" y="204658"/>
            <a:ext cx="344845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3355374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DF7F8ED5-1CFF-466C-BB03-2DA6B11E6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201922" y="3886200"/>
            <a:ext cx="2190345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i="1" dirty="0">
                <a:solidFill>
                  <a:prstClr val="black"/>
                </a:solidFill>
                <a:cs typeface="Calibri" pitchFamily="34" charset="0"/>
              </a:rPr>
              <a:t>Set specific discharge or head drop</a:t>
            </a:r>
          </a:p>
        </p:txBody>
      </p:sp>
      <p:sp>
        <p:nvSpPr>
          <p:cNvPr id="7" name="Oval 6"/>
          <p:cNvSpPr/>
          <p:nvPr/>
        </p:nvSpPr>
        <p:spPr>
          <a:xfrm>
            <a:off x="2895600" y="106679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297095" y="128588"/>
            <a:ext cx="238165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flowrate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335537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2663</TotalTime>
  <Words>341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69</cp:revision>
  <dcterms:created xsi:type="dcterms:W3CDTF">2013-10-01T15:24:04Z</dcterms:created>
  <dcterms:modified xsi:type="dcterms:W3CDTF">2019-10-15T20:13:21Z</dcterms:modified>
</cp:coreProperties>
</file>