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62" r:id="rId3"/>
    <p:sldId id="264" r:id="rId4"/>
    <p:sldId id="263" r:id="rId5"/>
    <p:sldId id="266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device&#10;&#10;Description automatically generated">
            <a:extLst>
              <a:ext uri="{FF2B5EF4-FFF2-40B4-BE49-F238E27FC236}">
                <a16:creationId xmlns:a16="http://schemas.microsoft.com/office/drawing/2014/main" id="{049A7D63-35C4-4FB3-81BC-58E719555A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4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CE249AF7-254C-4F75-A7DD-1328101DD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566737"/>
            <a:ext cx="7743825" cy="5724525"/>
          </a:xfrm>
          <a:prstGeom prst="rect">
            <a:avLst/>
          </a:prstGeom>
        </p:spPr>
      </p:pic>
      <p:sp>
        <p:nvSpPr>
          <p:cNvPr id="7" name="AutoShape 3">
            <a:extLst>
              <a:ext uri="{FF2B5EF4-FFF2-40B4-BE49-F238E27FC236}">
                <a16:creationId xmlns:a16="http://schemas.microsoft.com/office/drawing/2014/main" id="{3CCB8A4E-10A5-4B2D-AE36-CF7B20D65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562600"/>
            <a:ext cx="3857625" cy="1085850"/>
          </a:xfrm>
          <a:prstGeom prst="wedgeRectCallout">
            <a:avLst>
              <a:gd name="adj1" fmla="val -34140"/>
              <a:gd name="adj2" fmla="val -24106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Use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Xtplot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to display species concentration along the profile.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67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D343190B-C26D-4ECF-B3BB-34D382D3D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727" y="566737"/>
            <a:ext cx="5676900" cy="4191000"/>
          </a:xfrm>
          <a:prstGeom prst="rect">
            <a:avLst/>
          </a:prstGeom>
        </p:spPr>
      </p:pic>
      <p:pic>
        <p:nvPicPr>
          <p:cNvPr id="23" name="Picture 2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4C2FE29-BEBB-4D5E-A2AD-04601C98A9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478" y="2210382"/>
            <a:ext cx="3857625" cy="4400550"/>
          </a:xfrm>
          <a:prstGeom prst="rect">
            <a:avLst/>
          </a:prstGeom>
        </p:spPr>
      </p:pic>
      <p:sp>
        <p:nvSpPr>
          <p:cNvPr id="12" name="AutoShape 12">
            <a:extLst>
              <a:ext uri="{FF2B5EF4-FFF2-40B4-BE49-F238E27FC236}">
                <a16:creationId xmlns:a16="http://schemas.microsoft.com/office/drawing/2014/main" id="{68432861-529F-4E73-A206-12463F393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028700"/>
            <a:ext cx="1905000" cy="405445"/>
          </a:xfrm>
          <a:prstGeom prst="wedgeRectCallout">
            <a:avLst>
              <a:gd name="adj1" fmla="val -60753"/>
              <a:gd name="adj2" fmla="val -531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 i="1" dirty="0">
                <a:latin typeface="Calibri" pitchFamily="34" charset="0"/>
                <a:cs typeface="Calibri" pitchFamily="34" charset="0"/>
              </a:rPr>
              <a:t>Plot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600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sz="1600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XY Plot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12">
            <a:extLst>
              <a:ext uri="{FF2B5EF4-FFF2-40B4-BE49-F238E27FC236}">
                <a16:creationId xmlns:a16="http://schemas.microsoft.com/office/drawing/2014/main" id="{CC8FEB1A-83B8-4AFF-98D0-F8CE5A0A6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4193" y="3656773"/>
            <a:ext cx="2577576" cy="762000"/>
          </a:xfrm>
          <a:prstGeom prst="wedgeRectCallout">
            <a:avLst>
              <a:gd name="adj1" fmla="val 14753"/>
              <a:gd name="adj2" fmla="val -14166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 i="1" dirty="0">
                <a:latin typeface="Calibri" pitchFamily="34" charset="0"/>
                <a:cs typeface="Calibri" pitchFamily="34" charset="0"/>
              </a:rPr>
              <a:t>Variable type </a:t>
            </a:r>
            <a:r>
              <a:rPr lang="en-US" sz="1600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Species concentration</a:t>
            </a:r>
            <a:endParaRPr lang="en-US" sz="16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AutoShape 12">
            <a:extLst>
              <a:ext uri="{FF2B5EF4-FFF2-40B4-BE49-F238E27FC236}">
                <a16:creationId xmlns:a16="http://schemas.microsoft.com/office/drawing/2014/main" id="{3D1CBFFC-3A3C-4974-B5DF-6A847434B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8002" y="3018770"/>
            <a:ext cx="2348976" cy="626268"/>
          </a:xfrm>
          <a:prstGeom prst="wedgeRectCallout">
            <a:avLst>
              <a:gd name="adj1" fmla="val 65209"/>
              <a:gd name="adj2" fmla="val -2928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i="1" dirty="0">
                <a:latin typeface="Calibri" pitchFamily="34" charset="0"/>
                <a:cs typeface="Calibri" pitchFamily="34" charset="0"/>
              </a:rPr>
              <a:t>Select Pb++ in </a:t>
            </a:r>
            <a:r>
              <a:rPr lang="en-US" sz="1600" b="1" i="1" dirty="0">
                <a:latin typeface="Calibri" pitchFamily="34" charset="0"/>
                <a:cs typeface="Calibri" pitchFamily="34" charset="0"/>
              </a:rPr>
              <a:t>filter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 to show only Pb species. 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0B5F362-D2A6-4915-8853-5B348E536257}"/>
              </a:ext>
            </a:extLst>
          </p:cNvPr>
          <p:cNvSpPr/>
          <p:nvPr/>
        </p:nvSpPr>
        <p:spPr>
          <a:xfrm>
            <a:off x="5406497" y="2474993"/>
            <a:ext cx="625151" cy="30013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5BCF27A7-502F-4419-94F0-F2F6951A8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072" y="1363060"/>
            <a:ext cx="1513909" cy="821116"/>
          </a:xfrm>
          <a:prstGeom prst="wedgeRectCallout">
            <a:avLst>
              <a:gd name="adj1" fmla="val -36648"/>
              <a:gd name="adj2" fmla="val 836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Move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 Axis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109511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95E3FD27-05E4-4B03-A81F-2AFB8F3BD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6" y="571500"/>
            <a:ext cx="5705475" cy="4210050"/>
          </a:xfrm>
          <a:prstGeom prst="rect">
            <a:avLst/>
          </a:prstGeom>
        </p:spPr>
      </p:pic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2ABAFEC3-E9CF-4C13-A54E-D34B02864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423" y="2219907"/>
            <a:ext cx="3857625" cy="4400550"/>
          </a:xfrm>
          <a:prstGeom prst="rect">
            <a:avLst/>
          </a:prstGeom>
        </p:spPr>
      </p:pic>
      <p:sp>
        <p:nvSpPr>
          <p:cNvPr id="6" name="AutoShape 12">
            <a:extLst>
              <a:ext uri="{FF2B5EF4-FFF2-40B4-BE49-F238E27FC236}">
                <a16:creationId xmlns:a16="http://schemas.microsoft.com/office/drawing/2014/main" id="{9BE9EC83-DB23-4B91-8EF2-E44387B8C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5003" y="4705350"/>
            <a:ext cx="1981200" cy="381000"/>
          </a:xfrm>
          <a:prstGeom prst="wedgeRectCallout">
            <a:avLst>
              <a:gd name="adj1" fmla="val 73313"/>
              <a:gd name="adj2" fmla="val 1746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i="1" dirty="0">
                <a:latin typeface="Calibri" pitchFamily="34" charset="0"/>
                <a:cs typeface="Calibri" pitchFamily="34" charset="0"/>
              </a:rPr>
              <a:t>Quickly change units </a:t>
            </a: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id="{6111304E-C828-4603-A711-36DA7FD84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6421" y="4514850"/>
            <a:ext cx="1981200" cy="571500"/>
          </a:xfrm>
          <a:prstGeom prst="wedgeRectCallout">
            <a:avLst>
              <a:gd name="adj1" fmla="val 6595"/>
              <a:gd name="adj2" fmla="val 2369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i="1" dirty="0">
                <a:latin typeface="Calibri" pitchFamily="34" charset="0"/>
                <a:cs typeface="Calibri" pitchFamily="34" charset="0"/>
              </a:rPr>
              <a:t>Select from linear, log, or delta plots </a:t>
            </a:r>
          </a:p>
        </p:txBody>
      </p:sp>
      <p:sp>
        <p:nvSpPr>
          <p:cNvPr id="3" name="AutoShape 12">
            <a:extLst>
              <a:ext uri="{FF2B5EF4-FFF2-40B4-BE49-F238E27FC236}">
                <a16:creationId xmlns:a16="http://schemas.microsoft.com/office/drawing/2014/main" id="{091DF6AB-75AD-4825-8E74-25EDEB9D5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334000"/>
            <a:ext cx="2275410" cy="592932"/>
          </a:xfrm>
          <a:prstGeom prst="wedgeRectCallout">
            <a:avLst>
              <a:gd name="adj1" fmla="val 72927"/>
              <a:gd name="adj2" fmla="val -3690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i="1" dirty="0">
                <a:latin typeface="Calibri" pitchFamily="34" charset="0"/>
                <a:cs typeface="Calibri" pitchFamily="34" charset="0"/>
              </a:rPr>
              <a:t>Uncheck auto-scale to manually set the scale.</a:t>
            </a:r>
          </a:p>
        </p:txBody>
      </p:sp>
    </p:spTree>
    <p:extLst>
      <p:ext uri="{BB962C8B-B14F-4D97-AF65-F5344CB8AC3E}">
        <p14:creationId xmlns:p14="http://schemas.microsoft.com/office/powerpoint/2010/main" val="420788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C17BAE22-FF30-4394-8EB2-829111AA1D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71" y="562315"/>
            <a:ext cx="5705475" cy="4210050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48B97F61-950E-4E9E-A260-463535F475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477" y="2209268"/>
            <a:ext cx="3857625" cy="4400550"/>
          </a:xfrm>
          <a:prstGeom prst="rect">
            <a:avLst/>
          </a:prstGeom>
        </p:spPr>
      </p:pic>
      <p:sp>
        <p:nvSpPr>
          <p:cNvPr id="7" name="AutoShape 12">
            <a:extLst>
              <a:ext uri="{FF2B5EF4-FFF2-40B4-BE49-F238E27FC236}">
                <a16:creationId xmlns:a16="http://schemas.microsoft.com/office/drawing/2014/main" id="{6111304E-C828-4603-A711-36DA7FD84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0852" y="910514"/>
            <a:ext cx="2819400" cy="760252"/>
          </a:xfrm>
          <a:prstGeom prst="wedgeRectCallout">
            <a:avLst>
              <a:gd name="adj1" fmla="val 11715"/>
              <a:gd name="adj2" fmla="val 2087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i="1" dirty="0">
                <a:latin typeface="Calibri" pitchFamily="34" charset="0"/>
                <a:cs typeface="Calibri" pitchFamily="34" charset="0"/>
              </a:rPr>
              <a:t>Select one value at several times to display Pb++ concentrations at various times.</a:t>
            </a:r>
          </a:p>
        </p:txBody>
      </p:sp>
      <p:sp>
        <p:nvSpPr>
          <p:cNvPr id="3" name="AutoShape 12">
            <a:extLst>
              <a:ext uri="{FF2B5EF4-FFF2-40B4-BE49-F238E27FC236}">
                <a16:creationId xmlns:a16="http://schemas.microsoft.com/office/drawing/2014/main" id="{091DF6AB-75AD-4825-8E74-25EDEB9D5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876" y="4551880"/>
            <a:ext cx="1818210" cy="782119"/>
          </a:xfrm>
          <a:prstGeom prst="wedgeRectCallout">
            <a:avLst>
              <a:gd name="adj1" fmla="val 98043"/>
              <a:gd name="adj2" fmla="val -385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i="1" dirty="0">
                <a:latin typeface="Calibri" pitchFamily="34" charset="0"/>
                <a:cs typeface="Calibri" pitchFamily="34" charset="0"/>
              </a:rPr>
              <a:t>Press </a:t>
            </a:r>
            <a:r>
              <a:rPr lang="en-US" sz="1600" b="1" i="1" dirty="0">
                <a:latin typeface="Calibri" pitchFamily="34" charset="0"/>
                <a:cs typeface="Calibri" pitchFamily="34" charset="0"/>
              </a:rPr>
              <a:t>Ctrl 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while clicking to select multiple times.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2C84A63-40E5-41F0-9505-91BB552ABF21}"/>
              </a:ext>
            </a:extLst>
          </p:cNvPr>
          <p:cNvSpPr/>
          <p:nvPr/>
        </p:nvSpPr>
        <p:spPr>
          <a:xfrm>
            <a:off x="6420044" y="2466443"/>
            <a:ext cx="828869" cy="30013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D46AFE58-7C57-4799-A44A-4E6D1BA39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463" y="1717856"/>
            <a:ext cx="1931783" cy="570431"/>
          </a:xfrm>
          <a:prstGeom prst="wedgeRectCallout">
            <a:avLst>
              <a:gd name="adj1" fmla="val 53624"/>
              <a:gd name="adj2" fmla="val 1058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Move to 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Time Level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</p:spTree>
    <p:extLst>
      <p:ext uri="{BB962C8B-B14F-4D97-AF65-F5344CB8AC3E}">
        <p14:creationId xmlns:p14="http://schemas.microsoft.com/office/powerpoint/2010/main" val="386088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983DC37A-0A5A-46E8-B3AE-F17A313D7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55" y="555851"/>
            <a:ext cx="5705475" cy="4210050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9E01EE1C-CB49-40A4-972D-3B6F22655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759" y="2223890"/>
            <a:ext cx="3857625" cy="4400550"/>
          </a:xfrm>
          <a:prstGeom prst="rect">
            <a:avLst/>
          </a:prstGeom>
        </p:spPr>
      </p:pic>
      <p:sp>
        <p:nvSpPr>
          <p:cNvPr id="7" name="AutoShape 12">
            <a:extLst>
              <a:ext uri="{FF2B5EF4-FFF2-40B4-BE49-F238E27FC236}">
                <a16:creationId xmlns:a16="http://schemas.microsoft.com/office/drawing/2014/main" id="{6111304E-C828-4603-A711-36DA7FD84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7402" y="2578410"/>
            <a:ext cx="2209800" cy="303052"/>
          </a:xfrm>
          <a:prstGeom prst="wedgeRectCallout">
            <a:avLst>
              <a:gd name="adj1" fmla="val 6932"/>
              <a:gd name="adj2" fmla="val 22656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 i="1" dirty="0">
                <a:latin typeface="Calibri" pitchFamily="34" charset="0"/>
                <a:cs typeface="Calibri" pitchFamily="34" charset="0"/>
              </a:rPr>
              <a:t>Display </a:t>
            </a:r>
            <a:r>
              <a:rPr lang="en-US" sz="1600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n-US" sz="1600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Time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2C84A63-40E5-41F0-9505-91BB552ABF21}"/>
              </a:ext>
            </a:extLst>
          </p:cNvPr>
          <p:cNvSpPr/>
          <p:nvPr/>
        </p:nvSpPr>
        <p:spPr>
          <a:xfrm>
            <a:off x="4961421" y="2502107"/>
            <a:ext cx="630080" cy="25061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E54EA444-A025-4ED8-9ACE-B442C0BD3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216299"/>
            <a:ext cx="3857625" cy="1085850"/>
          </a:xfrm>
          <a:prstGeom prst="wedgeRectCallout">
            <a:avLst>
              <a:gd name="adj1" fmla="val -34140"/>
              <a:gd name="adj2" fmla="val -24106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Use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Xtplot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to display species concentration through time. 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D6FD1261-4188-497B-9723-E9C0C25A5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6461" y="1362934"/>
            <a:ext cx="1513909" cy="821116"/>
          </a:xfrm>
          <a:prstGeom prst="wedgeRectCallout">
            <a:avLst>
              <a:gd name="adj1" fmla="val -36648"/>
              <a:gd name="adj2" fmla="val 836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Move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 Axis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1719161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CD0B798B-8DF6-408B-B202-28A62C159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7" y="557892"/>
            <a:ext cx="5705475" cy="4210050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69DAE3EE-5BD5-4AA3-82E0-05135592B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477" y="2210382"/>
            <a:ext cx="3857625" cy="440055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72C84A63-40E5-41F0-9505-91BB552ABF21}"/>
              </a:ext>
            </a:extLst>
          </p:cNvPr>
          <p:cNvSpPr/>
          <p:nvPr/>
        </p:nvSpPr>
        <p:spPr>
          <a:xfrm>
            <a:off x="5863624" y="2479517"/>
            <a:ext cx="741283" cy="30013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60E70278-1763-4651-8357-23E588C38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05400"/>
            <a:ext cx="2966639" cy="685800"/>
          </a:xfrm>
          <a:prstGeom prst="wedgeRectCallout">
            <a:avLst>
              <a:gd name="adj1" fmla="val 62678"/>
              <a:gd name="adj2" fmla="val 5417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i="1" dirty="0">
                <a:latin typeface="Calibri" pitchFamily="34" charset="0"/>
                <a:cs typeface="Calibri" pitchFamily="34" charset="0"/>
              </a:rPr>
              <a:t>Press </a:t>
            </a:r>
            <a:r>
              <a:rPr lang="en-US" sz="1600" b="1" i="1" dirty="0">
                <a:latin typeface="Calibri" pitchFamily="34" charset="0"/>
                <a:cs typeface="Calibri" pitchFamily="34" charset="0"/>
              </a:rPr>
              <a:t>Ctrl</a:t>
            </a:r>
            <a:r>
              <a:rPr lang="en-US" sz="1600" i="1" dirty="0">
                <a:latin typeface="Calibri" pitchFamily="34" charset="0"/>
                <a:cs typeface="Calibri" pitchFamily="34" charset="0"/>
              </a:rPr>
              <a:t> to select multiple nodes to plot breakthrough curves. </a:t>
            </a: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D0870847-DEAE-40EA-9830-C05C8E266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3624" y="1476909"/>
            <a:ext cx="2057400" cy="548415"/>
          </a:xfrm>
          <a:prstGeom prst="wedgeRectCallout">
            <a:avLst>
              <a:gd name="adj1" fmla="val -30885"/>
              <a:gd name="adj2" fmla="val 12281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Move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Position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</p:spTree>
    <p:extLst>
      <p:ext uri="{BB962C8B-B14F-4D97-AF65-F5344CB8AC3E}">
        <p14:creationId xmlns:p14="http://schemas.microsoft.com/office/powerpoint/2010/main" val="1727504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124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101</cp:revision>
  <dcterms:created xsi:type="dcterms:W3CDTF">2013-10-01T15:24:04Z</dcterms:created>
  <dcterms:modified xsi:type="dcterms:W3CDTF">2019-12-09T23:05:38Z</dcterms:modified>
</cp:coreProperties>
</file>