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97" r:id="rId2"/>
    <p:sldId id="287" r:id="rId3"/>
    <p:sldId id="299" r:id="rId4"/>
    <p:sldId id="301" r:id="rId5"/>
    <p:sldId id="285" r:id="rId6"/>
    <p:sldId id="300" r:id="rId7"/>
    <p:sldId id="286" r:id="rId8"/>
    <p:sldId id="296" r:id="rId9"/>
    <p:sldId id="29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89018B-6B2B-4AD9-8133-AE4374F4F8F8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72C003-8488-47B9-A14D-06155C0E8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241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27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95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323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245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02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865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481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82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51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26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8F706-B075-4D5E-9E40-256A74D2294F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758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xmlns="" id="{E8AA7E69-26FD-4BA2-97B2-16723074D5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0"/>
            <a:ext cx="88750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4457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xmlns="" id="{988F8D19-32D7-4108-9E3D-9A9A5BEACD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987" y="547687"/>
            <a:ext cx="7820025" cy="5762625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533400" y="1083855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6477000" y="2476500"/>
            <a:ext cx="1600200" cy="419100"/>
          </a:xfrm>
          <a:prstGeom prst="wedgeRectCallout">
            <a:avLst>
              <a:gd name="adj1" fmla="val -74078"/>
              <a:gd name="adj2" fmla="val -3752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 Clean water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1118681" y="128588"/>
            <a:ext cx="3505200" cy="838200"/>
          </a:xfrm>
          <a:prstGeom prst="wedgeRectCallout">
            <a:avLst>
              <a:gd name="adj1" fmla="val -37349"/>
              <a:gd name="adj2" fmla="val 7107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Specify domain’s starting fluid composition on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Initial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pane</a:t>
            </a:r>
          </a:p>
        </p:txBody>
      </p:sp>
    </p:spTree>
    <p:extLst>
      <p:ext uri="{BB962C8B-B14F-4D97-AF65-F5344CB8AC3E}">
        <p14:creationId xmlns:p14="http://schemas.microsoft.com/office/powerpoint/2010/main" val="155597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xmlns="" id="{F60E7A77-8809-4E67-8F2F-C8BAD2B69F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987" y="547687"/>
            <a:ext cx="7820025" cy="5762625"/>
          </a:xfrm>
          <a:prstGeom prst="rect">
            <a:avLst/>
          </a:prstGeom>
        </p:spPr>
      </p:pic>
      <p:sp>
        <p:nvSpPr>
          <p:cNvPr id="3" name="AutoShape 12"/>
          <p:cNvSpPr>
            <a:spLocks noChangeArrowheads="1"/>
          </p:cNvSpPr>
          <p:nvPr/>
        </p:nvSpPr>
        <p:spPr bwMode="auto">
          <a:xfrm>
            <a:off x="5562600" y="1102037"/>
            <a:ext cx="3429000" cy="743079"/>
          </a:xfrm>
          <a:prstGeom prst="wedgeRectCallout">
            <a:avLst>
              <a:gd name="adj1" fmla="val -61415"/>
              <a:gd name="adj2" fmla="val 3264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 Inlet fluid “contaminated” enters the domain from t = 0 to 2 years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1371600" y="1083855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/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5562600" y="1905000"/>
            <a:ext cx="3429000" cy="743079"/>
          </a:xfrm>
          <a:prstGeom prst="wedgeRectCallout">
            <a:avLst>
              <a:gd name="adj1" fmla="val -61415"/>
              <a:gd name="adj2" fmla="val -3529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Inlet fluid “flush” enters the domain from t = 2 to 10 years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1600200" y="128588"/>
            <a:ext cx="4724400" cy="838200"/>
          </a:xfrm>
          <a:prstGeom prst="wedgeRectCallout">
            <a:avLst>
              <a:gd name="adj1" fmla="val -37349"/>
              <a:gd name="adj2" fmla="val 7107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28" tIns="45713" rIns="91428" bIns="45713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Define the reaction intervals. Specify what fluids flow into the domain, and when.</a:t>
            </a: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838200" y="2819400"/>
            <a:ext cx="2438400" cy="762000"/>
          </a:xfrm>
          <a:prstGeom prst="wedgeRectCallout">
            <a:avLst>
              <a:gd name="adj1" fmla="val -31649"/>
              <a:gd name="adj2" fmla="val -7857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 Click to add a new reaction interval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7775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xmlns="" id="{69D50E2A-D2A0-4094-B3A8-AA5A6E9844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987" y="71437"/>
            <a:ext cx="7820025" cy="6715125"/>
          </a:xfrm>
          <a:prstGeom prst="rect">
            <a:avLst/>
          </a:prstGeom>
        </p:spPr>
      </p:pic>
      <p:sp>
        <p:nvSpPr>
          <p:cNvPr id="3" name="AutoShape 12"/>
          <p:cNvSpPr>
            <a:spLocks noChangeArrowheads="1"/>
          </p:cNvSpPr>
          <p:nvPr/>
        </p:nvSpPr>
        <p:spPr bwMode="auto">
          <a:xfrm>
            <a:off x="6448425" y="1193006"/>
            <a:ext cx="2543174" cy="1219200"/>
          </a:xfrm>
          <a:prstGeom prst="wedgeRectCallout">
            <a:avLst>
              <a:gd name="adj1" fmla="val -65934"/>
              <a:gd name="adj2" fmla="val 3601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/>
            <a:r>
              <a:rPr lang="en-US" sz="1800" i="1" dirty="0">
                <a:solidFill>
                  <a:prstClr val="black"/>
                </a:solidFill>
                <a:cs typeface="Calibri" pitchFamily="34" charset="0"/>
              </a:rPr>
              <a:t> Inlet fluid named “contaminated” carries </a:t>
            </a:r>
            <a:r>
              <a:rPr lang="en-US" sz="1800" i="1" dirty="0" err="1">
                <a:solidFill>
                  <a:prstClr val="black"/>
                </a:solidFill>
                <a:cs typeface="Calibri" pitchFamily="34" charset="0"/>
              </a:rPr>
              <a:t>Pb</a:t>
            </a:r>
            <a:r>
              <a:rPr lang="en-US" sz="1800" i="1" baseline="30000" dirty="0">
                <a:solidFill>
                  <a:prstClr val="black"/>
                </a:solidFill>
                <a:cs typeface="Calibri" pitchFamily="34" charset="0"/>
              </a:rPr>
              <a:t>++</a:t>
            </a:r>
            <a:r>
              <a:rPr lang="en-US" sz="1800" i="1" dirty="0">
                <a:solidFill>
                  <a:prstClr val="black"/>
                </a:solidFill>
                <a:cs typeface="Calibri" pitchFamily="34" charset="0"/>
              </a:rPr>
              <a:t> and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Br</a:t>
            </a:r>
            <a:r>
              <a:rPr lang="en-US" i="1" baseline="30000" dirty="0">
                <a:latin typeface="Calibri" pitchFamily="34" charset="0"/>
                <a:cs typeface="Calibri" pitchFamily="34" charset="0"/>
              </a:rPr>
              <a:t>−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1800" i="1" dirty="0">
                <a:solidFill>
                  <a:prstClr val="black"/>
                </a:solidFill>
                <a:cs typeface="Calibri" pitchFamily="34" charset="0"/>
              </a:rPr>
              <a:t>into domain</a:t>
            </a:r>
            <a:endParaRPr lang="en-US" sz="1800" i="1" baseline="30000" dirty="0">
              <a:solidFill>
                <a:prstClr val="black"/>
              </a:solidFill>
              <a:cs typeface="Calibri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2133600" y="626655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6419850" y="4243388"/>
            <a:ext cx="2581273" cy="1066800"/>
          </a:xfrm>
          <a:prstGeom prst="wedgeRectCallout">
            <a:avLst>
              <a:gd name="adj1" fmla="val -66415"/>
              <a:gd name="adj2" fmla="val 3392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 Clean rinse water: negligible </a:t>
            </a:r>
            <a:r>
              <a:rPr lang="en-US" sz="1800" i="1" dirty="0" err="1">
                <a:latin typeface="Calibri" pitchFamily="34" charset="0"/>
                <a:cs typeface="Calibri" pitchFamily="34" charset="0"/>
              </a:rPr>
              <a:t>Pb</a:t>
            </a:r>
            <a:r>
              <a:rPr lang="en-US" sz="1800" i="1" baseline="30000" dirty="0">
                <a:latin typeface="Calibri" pitchFamily="34" charset="0"/>
                <a:cs typeface="Calibri" pitchFamily="34" charset="0"/>
              </a:rPr>
              <a:t>++</a:t>
            </a:r>
            <a:r>
              <a:rPr lang="en-US" sz="1800" i="1" dirty="0">
                <a:latin typeface="Calibri" pitchFamily="34" charset="0"/>
                <a:cs typeface="Calibri" pitchFamily="34" charset="0"/>
              </a:rPr>
              <a:t> and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Br</a:t>
            </a:r>
            <a:r>
              <a:rPr lang="en-US" i="1" baseline="30000" dirty="0">
                <a:latin typeface="Calibri" pitchFamily="34" charset="0"/>
                <a:cs typeface="Calibri" pitchFamily="34" charset="0"/>
              </a:rPr>
              <a:t>−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1800" i="1" dirty="0">
                <a:latin typeface="Calibri" pitchFamily="34" charset="0"/>
                <a:cs typeface="Calibri" pitchFamily="34" charset="0"/>
              </a:rPr>
              <a:t>in the “flush” inlet fluid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1676400" y="5867400"/>
            <a:ext cx="2438400" cy="457200"/>
          </a:xfrm>
          <a:prstGeom prst="wedgeRectCallout">
            <a:avLst>
              <a:gd name="adj1" fmla="val -67196"/>
              <a:gd name="adj2" fmla="val 3601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 Click to add a new fluid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AutoShape 12"/>
          <p:cNvSpPr>
            <a:spLocks noChangeArrowheads="1"/>
          </p:cNvSpPr>
          <p:nvPr/>
        </p:nvSpPr>
        <p:spPr bwMode="auto">
          <a:xfrm>
            <a:off x="6465093" y="2489597"/>
            <a:ext cx="2543173" cy="838200"/>
          </a:xfrm>
          <a:prstGeom prst="wedgeRectCallout">
            <a:avLst>
              <a:gd name="adj1" fmla="val -66415"/>
              <a:gd name="adj2" fmla="val -3802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 The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Br</a:t>
            </a:r>
            <a:r>
              <a:rPr lang="en-US" i="1" baseline="30000" dirty="0">
                <a:latin typeface="Calibri" pitchFamily="34" charset="0"/>
                <a:cs typeface="Calibri" pitchFamily="34" charset="0"/>
              </a:rPr>
              <a:t>−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acts as a tracer in our model.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xmlns="" id="{FEAB32F2-1B90-4A1F-BFD6-7D1D936E7816}"/>
              </a:ext>
            </a:extLst>
          </p:cNvPr>
          <p:cNvSpPr/>
          <p:nvPr/>
        </p:nvSpPr>
        <p:spPr>
          <a:xfrm>
            <a:off x="2133600" y="626654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3276600" y="132338"/>
            <a:ext cx="3124200" cy="838200"/>
          </a:xfrm>
          <a:prstGeom prst="wedgeRectCallout">
            <a:avLst>
              <a:gd name="adj1" fmla="val -58995"/>
              <a:gd name="adj2" fmla="val 34711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28" tIns="45713" rIns="91428" bIns="45713" anchor="ctr"/>
          <a:lstStyle/>
          <a:p>
            <a:pPr algn="ctr">
              <a:defRPr/>
            </a:pP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The various inlet fluids are defined on the </a:t>
            </a:r>
            <a:r>
              <a:rPr lang="en-US" sz="2000" b="1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Fluids </a:t>
            </a: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pane</a:t>
            </a:r>
          </a:p>
        </p:txBody>
      </p:sp>
    </p:spTree>
    <p:extLst>
      <p:ext uri="{BB962C8B-B14F-4D97-AF65-F5344CB8AC3E}">
        <p14:creationId xmlns:p14="http://schemas.microsoft.com/office/powerpoint/2010/main" val="2390369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xmlns="" id="{2D768041-3158-4357-8EC1-48F2654BB4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987" y="542925"/>
            <a:ext cx="7820025" cy="5772150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4572000" y="1083855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4953000" y="128588"/>
            <a:ext cx="3352800" cy="838200"/>
          </a:xfrm>
          <a:prstGeom prst="wedgeRectCallout">
            <a:avLst>
              <a:gd name="adj1" fmla="val -37349"/>
              <a:gd name="adj2" fmla="val 7107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Specify domain size and gridding on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Domain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pane.</a:t>
            </a: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5715000" y="2838321"/>
            <a:ext cx="2895600" cy="743079"/>
          </a:xfrm>
          <a:prstGeom prst="wedgeRectCallout">
            <a:avLst>
              <a:gd name="adj1" fmla="val -66415"/>
              <a:gd name="adj2" fmla="val 3392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 Domain is 1 km long, divided into 400 nodal blocks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65810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screenshot of a cell phone&#10;&#10;Description automatically generated">
            <a:extLst>
              <a:ext uri="{FF2B5EF4-FFF2-40B4-BE49-F238E27FC236}">
                <a16:creationId xmlns:a16="http://schemas.microsoft.com/office/drawing/2014/main" xmlns="" id="{A39EA335-698E-4812-B029-19AA12B05D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987" y="542925"/>
            <a:ext cx="7820025" cy="5772150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2971800" y="1083855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3429000" y="128588"/>
            <a:ext cx="2362200" cy="838200"/>
          </a:xfrm>
          <a:prstGeom prst="wedgeRectCallout">
            <a:avLst>
              <a:gd name="adj1" fmla="val -37349"/>
              <a:gd name="adj2" fmla="val 7107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28" tIns="45713" rIns="91428" bIns="45713" anchor="ctr"/>
          <a:lstStyle/>
          <a:p>
            <a:pPr algn="ctr">
              <a:defRPr/>
            </a:pP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Specify flow rate on the </a:t>
            </a:r>
            <a:r>
              <a:rPr lang="en-US" sz="2000" b="1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Flow</a:t>
            </a: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 pane.</a:t>
            </a:r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2057400" y="3962400"/>
            <a:ext cx="3067050" cy="743079"/>
          </a:xfrm>
          <a:prstGeom prst="wedgeRectCallout">
            <a:avLst>
              <a:gd name="adj1" fmla="val -28504"/>
              <a:gd name="adj2" fmla="val -8519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/>
            <a:r>
              <a:rPr lang="pt-BR" sz="1800" i="1" dirty="0">
                <a:solidFill>
                  <a:prstClr val="black"/>
                </a:solidFill>
                <a:cs typeface="Calibri" pitchFamily="34" charset="0"/>
              </a:rPr>
              <a:t>Set specific discharge or hydraulic head/ potential drop</a:t>
            </a: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76200" y="1542921"/>
            <a:ext cx="3200400" cy="1124079"/>
          </a:xfrm>
          <a:prstGeom prst="wedgeRectCallout">
            <a:avLst>
              <a:gd name="adj1" fmla="val 28785"/>
              <a:gd name="adj2" fmla="val 9876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/>
            <a:r>
              <a:rPr lang="pt-BR" sz="1800" i="1" dirty="0">
                <a:solidFill>
                  <a:prstClr val="black"/>
                </a:solidFill>
                <a:cs typeface="Calibri" pitchFamily="34" charset="0"/>
              </a:rPr>
              <a:t>Set flowrate for 1st and 2nd reaction intervals individually, or set one flowrate for all intervals</a:t>
            </a:r>
          </a:p>
        </p:txBody>
      </p:sp>
    </p:spTree>
    <p:extLst>
      <p:ext uri="{BB962C8B-B14F-4D97-AF65-F5344CB8AC3E}">
        <p14:creationId xmlns:p14="http://schemas.microsoft.com/office/powerpoint/2010/main" val="1942365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xmlns="" id="{463A692F-55A1-486F-92F4-B6F833AC28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987" y="542925"/>
            <a:ext cx="7820025" cy="5772150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5257800" y="1066800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5403715" y="122610"/>
            <a:ext cx="3587885" cy="838200"/>
          </a:xfrm>
          <a:prstGeom prst="wedgeRectCallout">
            <a:avLst>
              <a:gd name="adj1" fmla="val -37349"/>
              <a:gd name="adj2" fmla="val 7107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Set various mass transport properties on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Medium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pane.</a:t>
            </a: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4267200" y="3828921"/>
            <a:ext cx="2895600" cy="743079"/>
          </a:xfrm>
          <a:prstGeom prst="wedgeRectCallout">
            <a:avLst>
              <a:gd name="adj1" fmla="val -66415"/>
              <a:gd name="adj2" fmla="val 3392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 Used to calculate coefficient of hydrodynamic dispersion.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4038600" y="1542921"/>
            <a:ext cx="2438400" cy="743079"/>
          </a:xfrm>
          <a:prstGeom prst="wedgeRectCallout">
            <a:avLst>
              <a:gd name="adj1" fmla="val -66415"/>
              <a:gd name="adj2" fmla="val 3392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 Porosity affects groundwater velocity.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25638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xmlns="" id="{7BFDD1C5-CED0-422E-B09F-6165BE8C952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479"/>
          <a:stretch/>
        </p:blipFill>
        <p:spPr>
          <a:xfrm>
            <a:off x="661987" y="542925"/>
            <a:ext cx="7820025" cy="838200"/>
          </a:xfrm>
          <a:prstGeom prst="rect">
            <a:avLst/>
          </a:prstGeom>
        </p:spPr>
      </p:pic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xmlns="" id="{8452BDD2-B96E-4907-99DA-260BF94A65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6362" y="2667000"/>
            <a:ext cx="6429375" cy="3714750"/>
          </a:xfrm>
          <a:prstGeom prst="rect">
            <a:avLst/>
          </a:prstGeom>
        </p:spPr>
      </p:pic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6019800" y="2400300"/>
            <a:ext cx="2590800" cy="1193259"/>
          </a:xfrm>
          <a:prstGeom prst="wedgeRectCallout">
            <a:avLst>
              <a:gd name="adj1" fmla="val -65404"/>
              <a:gd name="adj2" fmla="val 2860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1800" i="1" dirty="0" err="1">
                <a:latin typeface="Calibri" pitchFamily="34" charset="0"/>
                <a:cs typeface="Calibri" pitchFamily="34" charset="0"/>
              </a:rPr>
              <a:t>Kd</a:t>
            </a:r>
            <a:r>
              <a:rPr lang="en-US" sz="1800" i="1" dirty="0">
                <a:latin typeface="Calibri" pitchFamily="34" charset="0"/>
                <a:cs typeface="Calibri" pitchFamily="34" charset="0"/>
              </a:rPr>
              <a:t> describes distribution coefficient between </a:t>
            </a:r>
            <a:r>
              <a:rPr lang="en-US" sz="1800" i="1" dirty="0" err="1">
                <a:latin typeface="Calibri" pitchFamily="34" charset="0"/>
                <a:cs typeface="Calibri" pitchFamily="34" charset="0"/>
              </a:rPr>
              <a:t>Pb</a:t>
            </a:r>
            <a:r>
              <a:rPr lang="en-US" sz="1800" i="1" baseline="30000" dirty="0">
                <a:latin typeface="Calibri" pitchFamily="34" charset="0"/>
                <a:cs typeface="Calibri" pitchFamily="34" charset="0"/>
              </a:rPr>
              <a:t>++</a:t>
            </a:r>
            <a:r>
              <a:rPr lang="en-US" sz="1800" i="1" dirty="0">
                <a:latin typeface="Calibri" pitchFamily="34" charset="0"/>
                <a:cs typeface="Calibri" pitchFamily="34" charset="0"/>
              </a:rPr>
              <a:t> and aquifer sediments.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Br</a:t>
            </a:r>
            <a:r>
              <a:rPr lang="en-US" i="1" baseline="30000" dirty="0">
                <a:latin typeface="Calibri" pitchFamily="34" charset="0"/>
                <a:cs typeface="Calibri" pitchFamily="34" charset="0"/>
              </a:rPr>
              <a:t>−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does not sorb.</a:t>
            </a:r>
            <a:r>
              <a:rPr lang="en-US" sz="1800" i="1" dirty="0">
                <a:latin typeface="Calibri" pitchFamily="34" charset="0"/>
                <a:cs typeface="Calibri" pitchFamily="34" charset="0"/>
              </a:rPr>
              <a:t>  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6548438" y="5810250"/>
            <a:ext cx="2438399" cy="838200"/>
          </a:xfrm>
          <a:prstGeom prst="wedgeRectCallout">
            <a:avLst>
              <a:gd name="adj1" fmla="val -35993"/>
              <a:gd name="adj2" fmla="val 4322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Run → Go </a:t>
            </a:r>
          </a:p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traces the model</a:t>
            </a:r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419101" y="1322436"/>
            <a:ext cx="2438399" cy="838200"/>
          </a:xfrm>
          <a:prstGeom prst="wedgeRectCallout">
            <a:avLst>
              <a:gd name="adj1" fmla="val -29610"/>
              <a:gd name="adj2" fmla="val -90241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File → Open → </a:t>
            </a: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Sorbing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Surfaces…</a:t>
            </a:r>
          </a:p>
        </p:txBody>
      </p:sp>
      <p:sp>
        <p:nvSpPr>
          <p:cNvPr id="8" name="AutoShape 12"/>
          <p:cNvSpPr>
            <a:spLocks noChangeArrowheads="1"/>
          </p:cNvSpPr>
          <p:nvPr/>
        </p:nvSpPr>
        <p:spPr bwMode="auto">
          <a:xfrm>
            <a:off x="1143000" y="3893820"/>
            <a:ext cx="3429000" cy="678180"/>
          </a:xfrm>
          <a:prstGeom prst="wedgeRectCallout">
            <a:avLst>
              <a:gd name="adj1" fmla="val -31816"/>
              <a:gd name="adj2" fmla="val -7716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 You can add any number of </a:t>
            </a:r>
            <a:r>
              <a:rPr lang="en-US" sz="1800" i="1" dirty="0" err="1">
                <a:latin typeface="Calibri" pitchFamily="34" charset="0"/>
                <a:cs typeface="Calibri" pitchFamily="34" charset="0"/>
              </a:rPr>
              <a:t>Kd</a:t>
            </a:r>
            <a:r>
              <a:rPr lang="en-US" sz="1800" i="1" dirty="0">
                <a:latin typeface="Calibri" pitchFamily="34" charset="0"/>
                <a:cs typeface="Calibri" pitchFamily="34" charset="0"/>
              </a:rPr>
              <a:t>, </a:t>
            </a:r>
            <a:r>
              <a:rPr lang="en-US" sz="1800" i="1" dirty="0" err="1">
                <a:latin typeface="Calibri" pitchFamily="34" charset="0"/>
                <a:cs typeface="Calibri" pitchFamily="34" charset="0"/>
              </a:rPr>
              <a:t>Freundlich</a:t>
            </a:r>
            <a:r>
              <a:rPr lang="en-US" sz="1800" i="1" dirty="0">
                <a:latin typeface="Calibri" pitchFamily="34" charset="0"/>
                <a:cs typeface="Calibri" pitchFamily="34" charset="0"/>
              </a:rPr>
              <a:t>, or Langmuir isotherm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s.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AutoShape 12"/>
          <p:cNvSpPr>
            <a:spLocks noChangeArrowheads="1"/>
          </p:cNvSpPr>
          <p:nvPr/>
        </p:nvSpPr>
        <p:spPr bwMode="auto">
          <a:xfrm>
            <a:off x="1143000" y="4953000"/>
            <a:ext cx="4724400" cy="765079"/>
          </a:xfrm>
          <a:prstGeom prst="wedgeRectCallout">
            <a:avLst>
              <a:gd name="adj1" fmla="val -32818"/>
              <a:gd name="adj2" fmla="val -81633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 You can also account for ion exchange or surface complexation using the two-layer model.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Bent Arrow 9">
            <a:extLst>
              <a:ext uri="{FF2B5EF4-FFF2-40B4-BE49-F238E27FC236}">
                <a16:creationId xmlns:a16="http://schemas.microsoft.com/office/drawing/2014/main" xmlns="" id="{57499AF4-E4AD-46E5-B170-FD8F0705442D}"/>
              </a:ext>
            </a:extLst>
          </p:cNvPr>
          <p:cNvSpPr/>
          <p:nvPr/>
        </p:nvSpPr>
        <p:spPr>
          <a:xfrm rot="5400000">
            <a:off x="2857500" y="1714500"/>
            <a:ext cx="1600200" cy="1371600"/>
          </a:xfrm>
          <a:prstGeom prst="bentArrow">
            <a:avLst>
              <a:gd name="adj1" fmla="val 24225"/>
              <a:gd name="adj2" fmla="val 24645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75719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screenshot of a map&#10;&#10;Description automatically generated">
            <a:extLst>
              <a:ext uri="{FF2B5EF4-FFF2-40B4-BE49-F238E27FC236}">
                <a16:creationId xmlns:a16="http://schemas.microsoft.com/office/drawing/2014/main" xmlns="" id="{B803625D-78B7-4F0F-A142-12D614FDB6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576262"/>
            <a:ext cx="7772400" cy="5705475"/>
          </a:xfrm>
          <a:prstGeom prst="rect">
            <a:avLst/>
          </a:prstGeom>
        </p:spPr>
      </p:pic>
      <p:sp>
        <p:nvSpPr>
          <p:cNvPr id="3" name="AutoShape 12"/>
          <p:cNvSpPr>
            <a:spLocks noChangeArrowheads="1"/>
          </p:cNvSpPr>
          <p:nvPr/>
        </p:nvSpPr>
        <p:spPr bwMode="auto">
          <a:xfrm>
            <a:off x="1447800" y="1066800"/>
            <a:ext cx="3446834" cy="743079"/>
          </a:xfrm>
          <a:prstGeom prst="wedgeRectCallout">
            <a:avLst>
              <a:gd name="adj1" fmla="val 20059"/>
              <a:gd name="adj2" fmla="val 108248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Sorption retards </a:t>
            </a:r>
            <a:r>
              <a:rPr lang="en-US" i="1" dirty="0" err="1">
                <a:latin typeface="Calibri" pitchFamily="34" charset="0"/>
                <a:cs typeface="Calibri" pitchFamily="34" charset="0"/>
              </a:rPr>
              <a:t>Pb</a:t>
            </a:r>
            <a:r>
              <a:rPr lang="en-US" i="1" baseline="30000" dirty="0">
                <a:latin typeface="Calibri" pitchFamily="34" charset="0"/>
                <a:cs typeface="Calibri" pitchFamily="34" charset="0"/>
              </a:rPr>
              <a:t>++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transport relative to nonreactive tracer Br</a:t>
            </a:r>
            <a:r>
              <a:rPr lang="en-US" i="1" baseline="30000" dirty="0">
                <a:latin typeface="Calibri" pitchFamily="34" charset="0"/>
                <a:cs typeface="Calibri" pitchFamily="34" charset="0"/>
              </a:rPr>
              <a:t>−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.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15466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1511</TotalTime>
  <Words>284</Words>
  <Application>Microsoft Office PowerPoint</Application>
  <PresentationFormat>On-screen Show (4:3)</PresentationFormat>
  <Paragraphs>26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bfarrell</dc:creator>
  <cp:lastModifiedBy>bfarrell</cp:lastModifiedBy>
  <cp:revision>50</cp:revision>
  <dcterms:created xsi:type="dcterms:W3CDTF">2013-10-01T15:24:04Z</dcterms:created>
  <dcterms:modified xsi:type="dcterms:W3CDTF">2019-09-23T21:50:34Z</dcterms:modified>
</cp:coreProperties>
</file>