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2" r:id="rId2"/>
    <p:sldId id="268" r:id="rId3"/>
    <p:sldId id="269" r:id="rId4"/>
    <p:sldId id="270" r:id="rId5"/>
    <p:sldId id="271" r:id="rId6"/>
    <p:sldId id="264" r:id="rId7"/>
    <p:sldId id="266" r:id="rId8"/>
  </p:sldIdLst>
  <p:sldSz cx="9144000" cy="6858000" type="screen4x3"/>
  <p:notesSz cx="7772400" cy="10058400"/>
  <p:defaultTextStyle>
    <a:defPPr>
      <a:defRPr lang="en-US"/>
    </a:defPPr>
    <a:lvl1pPr marL="0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726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452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178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904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631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357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3083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809" algn="l" defTabSz="829452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44" y="-3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quarter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2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3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0"/>
          <a:lstStyle/>
          <a:p>
            <a:pPr marL="0" marR="0" lvl="0" indent="0" algn="r" rtl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8250BC60-45D3-4E42-A897-477E06A9206B}" type="slidenum">
              <a:t>‹#›</a:t>
            </a:fld>
            <a:endParaRPr lang="en-US" sz="1400" b="0" i="0" u="none" strike="noStrike" kern="1200">
              <a:ln>
                <a:noFill/>
              </a:ln>
              <a:latin typeface="Arial" pitchFamily="18"/>
              <a:ea typeface="Microsoft YaHei" pitchFamily="2"/>
              <a:cs typeface="Mangal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663504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763588"/>
            <a:ext cx="5029200" cy="377190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3"/>
          </p:nvPr>
        </p:nvSpPr>
        <p:spPr>
          <a:xfrm>
            <a:off x="777239" y="4777560"/>
            <a:ext cx="6217560" cy="452592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" name="Header Placeholder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Date Placeholder 4"/>
          <p:cNvSpPr txBox="1">
            <a:spLocks noGrp="1"/>
          </p:cNvSpPr>
          <p:nvPr>
            <p:ph type="dt" idx="1"/>
          </p:nvPr>
        </p:nvSpPr>
        <p:spPr>
          <a:xfrm>
            <a:off x="4399200" y="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4"/>
          </p:nvPr>
        </p:nvSpPr>
        <p:spPr>
          <a:xfrm>
            <a:off x="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5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/>
          <a:lstStyle>
            <a:lvl1pPr lvl="0" algn="r" rtl="0" hangingPunct="0">
              <a:buNone/>
              <a:tabLst/>
              <a:defRPr lang="en-US" sz="14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39F9E23A-DEA2-4527-8EF5-7F00A9ED79C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139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95934" marR="0" indent="-195934" rtl="0" hangingPunct="0">
      <a:tabLst/>
      <a:defRPr lang="en-US" sz="1800" b="0" i="0" u="none" strike="noStrike" kern="1200">
        <a:ln>
          <a:noFill/>
        </a:ln>
        <a:latin typeface="Arial" pitchFamily="18"/>
        <a:ea typeface="Microsoft YaHei" pitchFamily="2"/>
        <a:cs typeface="Mangal" pitchFamily="2"/>
      </a:defRPr>
    </a:lvl1pPr>
    <a:lvl2pPr marL="414726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452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178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904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631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357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3083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809" algn="l" defTabSz="829452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440" y="2129984"/>
            <a:ext cx="7773120" cy="14703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2321" y="3885528"/>
            <a:ext cx="6400800" cy="175266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4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9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441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73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883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9030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17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AC139B-9783-4B56-AAD7-F9F098565FD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93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1883F4E-91D5-4F67-B207-EA83F6D0664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023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760" y="273629"/>
            <a:ext cx="2056320" cy="585709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6480" y="273629"/>
            <a:ext cx="6035040" cy="585709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11194D-1DE7-4CFF-9022-857090AE4DE3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453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13864E2-CD5F-4DC6-9425-53FA4654948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052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880" y="4406863"/>
            <a:ext cx="7771680" cy="1362383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880" y="2906225"/>
            <a:ext cx="7771680" cy="1500638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472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945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2441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890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7363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8835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9030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1780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2D50DFB-AEEB-4E05-BA10-79DC9F9F48E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72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6481" y="1604329"/>
            <a:ext cx="404496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9680" y="1604329"/>
            <a:ext cx="4046400" cy="4526396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85F3DCD-A6EF-4E25-8081-B924C56B1A64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105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1" y="275070"/>
            <a:ext cx="8229600" cy="114203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920" y="1535201"/>
            <a:ext cx="403920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920" y="2174628"/>
            <a:ext cx="403920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441" y="1535201"/>
            <a:ext cx="4042080" cy="639427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4726" indent="0">
              <a:buNone/>
              <a:defRPr sz="1800" b="1"/>
            </a:lvl2pPr>
            <a:lvl3pPr marL="829452" indent="0">
              <a:buNone/>
              <a:defRPr sz="1600" b="1"/>
            </a:lvl3pPr>
            <a:lvl4pPr marL="1244178" indent="0">
              <a:buNone/>
              <a:defRPr sz="1500" b="1"/>
            </a:lvl4pPr>
            <a:lvl5pPr marL="1658904" indent="0">
              <a:buNone/>
              <a:defRPr sz="1500" b="1"/>
            </a:lvl5pPr>
            <a:lvl6pPr marL="2073631" indent="0">
              <a:buNone/>
              <a:defRPr sz="1500" b="1"/>
            </a:lvl6pPr>
            <a:lvl7pPr marL="2488357" indent="0">
              <a:buNone/>
              <a:defRPr sz="1500" b="1"/>
            </a:lvl7pPr>
            <a:lvl8pPr marL="2903083" indent="0">
              <a:buNone/>
              <a:defRPr sz="1500" b="1"/>
            </a:lvl8pPr>
            <a:lvl9pPr marL="3317809" indent="0">
              <a:buNone/>
              <a:defRPr sz="1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441" y="2174628"/>
            <a:ext cx="4042080" cy="3951775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AE9BEDD-8A2A-4868-B657-F2962363632A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56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17F80D-B4F6-4E5B-8A50-B1088E57C8B0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228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BD77660-867F-41A3-9ED9-78BB562A9D8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690006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920" y="273629"/>
            <a:ext cx="3008160" cy="116076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21" y="273629"/>
            <a:ext cx="5112000" cy="585277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920" y="1434391"/>
            <a:ext cx="3008160" cy="4692013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42EAB1A-227F-47EC-8C57-52A3CA821606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7984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801" y="4800025"/>
            <a:ext cx="5486400" cy="56742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801" y="612065"/>
            <a:ext cx="5486400" cy="4115952"/>
          </a:xfrm>
        </p:spPr>
        <p:txBody>
          <a:bodyPr/>
          <a:lstStyle>
            <a:lvl1pPr marL="0" indent="0">
              <a:buNone/>
              <a:defRPr sz="2900"/>
            </a:lvl1pPr>
            <a:lvl2pPr marL="414726" indent="0">
              <a:buNone/>
              <a:defRPr sz="2500"/>
            </a:lvl2pPr>
            <a:lvl3pPr marL="829452" indent="0">
              <a:buNone/>
              <a:defRPr sz="2200"/>
            </a:lvl3pPr>
            <a:lvl4pPr marL="1244178" indent="0">
              <a:buNone/>
              <a:defRPr sz="1800"/>
            </a:lvl4pPr>
            <a:lvl5pPr marL="1658904" indent="0">
              <a:buNone/>
              <a:defRPr sz="1800"/>
            </a:lvl5pPr>
            <a:lvl6pPr marL="2073631" indent="0">
              <a:buNone/>
              <a:defRPr sz="1800"/>
            </a:lvl6pPr>
            <a:lvl7pPr marL="2488357" indent="0">
              <a:buNone/>
              <a:defRPr sz="1800"/>
            </a:lvl7pPr>
            <a:lvl8pPr marL="2903083" indent="0">
              <a:buNone/>
              <a:defRPr sz="1800"/>
            </a:lvl8pPr>
            <a:lvl9pPr marL="3317809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801" y="5367444"/>
            <a:ext cx="5486400" cy="805044"/>
          </a:xfrm>
        </p:spPr>
        <p:txBody>
          <a:bodyPr/>
          <a:lstStyle>
            <a:lvl1pPr marL="0" indent="0">
              <a:buNone/>
              <a:defRPr sz="1300"/>
            </a:lvl1pPr>
            <a:lvl2pPr marL="414726" indent="0">
              <a:buNone/>
              <a:defRPr sz="1100"/>
            </a:lvl2pPr>
            <a:lvl3pPr marL="829452" indent="0">
              <a:buNone/>
              <a:defRPr sz="900"/>
            </a:lvl3pPr>
            <a:lvl4pPr marL="1244178" indent="0">
              <a:buNone/>
              <a:defRPr sz="800"/>
            </a:lvl4pPr>
            <a:lvl5pPr marL="1658904" indent="0">
              <a:buNone/>
              <a:defRPr sz="800"/>
            </a:lvl5pPr>
            <a:lvl6pPr marL="2073631" indent="0">
              <a:buNone/>
              <a:defRPr sz="800"/>
            </a:lvl6pPr>
            <a:lvl7pPr marL="2488357" indent="0">
              <a:buNone/>
              <a:defRPr sz="800"/>
            </a:lvl7pPr>
            <a:lvl8pPr marL="2903083" indent="0">
              <a:buNone/>
              <a:defRPr sz="800"/>
            </a:lvl8pPr>
            <a:lvl9pPr marL="3317809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0C1B3CE-1063-4E8C-BD00-382AB54D4A49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160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457171" y="273352"/>
            <a:ext cx="8228763" cy="114500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>
            <a:defPPr lvl="0">
              <a:buSzPct val="45000"/>
              <a:buFont typeface="StarSymbol"/>
              <a:buNone/>
            </a:defPPr>
            <a:lvl1pPr lvl="0">
              <a:buSzPct val="45000"/>
              <a:buFont typeface="StarSymbol"/>
              <a:buChar char="●"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endParaRPr lang="en-US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457171" y="1604841"/>
            <a:ext cx="8228763" cy="452614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def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None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defPPr>
            <a:lvl1pPr marL="432000" lvl="0" indent="-324000">
              <a:spcBef>
                <a:spcPts val="0"/>
              </a:spcBef>
              <a:spcAft>
                <a:spcPts val="1417"/>
              </a:spcAft>
              <a:buSzPct val="45000"/>
              <a:buFont typeface="StarSymbol"/>
              <a:buChar char="●"/>
              <a:defRPr lang="en-US" sz="32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1pPr>
            <a:lvl2pPr marL="864000" lvl="1" indent="-324000">
              <a:spcBef>
                <a:spcPts val="0"/>
              </a:spcBef>
              <a:spcAft>
                <a:spcPts val="1134"/>
              </a:spcAft>
              <a:buSzPct val="45000"/>
              <a:buFont typeface="StarSymbol"/>
              <a:buChar char="●"/>
              <a:defRPr lang="en-US" sz="28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2pPr>
            <a:lvl3pPr marL="1295999" lvl="2" indent="-288000">
              <a:spcBef>
                <a:spcPts val="0"/>
              </a:spcBef>
              <a:spcAft>
                <a:spcPts val="850"/>
              </a:spcAft>
              <a:buSzPct val="75000"/>
              <a:buFont typeface="StarSymbol"/>
              <a:buChar char="–"/>
              <a:defRPr lang="en-US" sz="24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3pPr>
            <a:lvl4pPr marL="1728000" lvl="3" indent="-216000">
              <a:spcBef>
                <a:spcPts val="0"/>
              </a:spcBef>
              <a:spcAft>
                <a:spcPts val="567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4pPr>
            <a:lvl5pPr marL="2160000" lvl="4" indent="-216000">
              <a:spcBef>
                <a:spcPts val="0"/>
              </a:spcBef>
              <a:spcAft>
                <a:spcPts val="283"/>
              </a:spcAft>
              <a:buSzPct val="75000"/>
              <a:buFont typeface="StarSymbol"/>
              <a:buChar char="–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5pPr>
            <a:lvl6pPr marL="2592000" lvl="5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6pPr>
            <a:lvl7pPr marL="3024000" lvl="6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7pPr>
            <a:lvl8pPr marL="3456000" lvl="7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8pPr>
            <a:lvl9pPr marL="3887999" lvl="8" indent="-216000">
              <a:spcBef>
                <a:spcPts val="0"/>
              </a:spcBef>
              <a:spcAft>
                <a:spcPts val="283"/>
              </a:spcAft>
              <a:buSzPct val="45000"/>
              <a:buFont typeface="StarSymbol"/>
              <a:buChar char="●"/>
              <a:defRPr lang="en-US" sz="2000" b="0" i="0" u="none" strike="noStrike" kern="1200">
                <a:ln>
                  <a:noFill/>
                </a:ln>
                <a:latin typeface="Arial" pitchFamily="18"/>
                <a:ea typeface="Microsoft YaHei" pitchFamily="2"/>
                <a:cs typeface="Mangal" pitchFamily="2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457171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3127054" y="6247906"/>
            <a:ext cx="2898142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ct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en-US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6555842" y="6247906"/>
            <a:ext cx="2130093" cy="47289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>
            <a:lvl1pPr lvl="0" algn="r" rtl="0" hangingPunct="0">
              <a:buNone/>
              <a:tabLst/>
              <a:defRPr lang="en-US" sz="1300" kern="1200"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153816A0-C8F4-4CE4-8C92-9BDAD6B8CF64}" type="slidenum"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hangingPunct="0">
        <a:tabLst/>
        <a:defRPr lang="en-US" sz="40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titleStyle>
    <p:bodyStyle>
      <a:lvl1pPr rtl="0" hangingPunct="0">
        <a:spcBef>
          <a:spcPts val="0"/>
        </a:spcBef>
        <a:spcAft>
          <a:spcPts val="1285"/>
        </a:spcAft>
        <a:tabLst/>
        <a:defRPr lang="en-US" sz="2900" b="0" i="0" u="none" strike="noStrike" kern="1200">
          <a:ln>
            <a:noFill/>
          </a:ln>
          <a:latin typeface="Arial" pitchFamily="18"/>
          <a:ea typeface="Microsoft YaHei" pitchFamily="2"/>
          <a:cs typeface="Mangal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065" t="14184" r="26511" b="59864"/>
          <a:stretch/>
        </p:blipFill>
        <p:spPr bwMode="auto">
          <a:xfrm>
            <a:off x="4489857" y="4191000"/>
            <a:ext cx="378837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772" t="25928" r="20652" b="48145"/>
          <a:stretch/>
        </p:blipFill>
        <p:spPr bwMode="auto">
          <a:xfrm>
            <a:off x="911429" y="682690"/>
            <a:ext cx="3486150" cy="1592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315" t="20872" r="9375" b="44945"/>
          <a:stretch/>
        </p:blipFill>
        <p:spPr bwMode="auto">
          <a:xfrm>
            <a:off x="4484147" y="685800"/>
            <a:ext cx="3496119" cy="1673083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500" t="21243" r="12772" b="43136"/>
          <a:stretch/>
        </p:blipFill>
        <p:spPr bwMode="auto">
          <a:xfrm>
            <a:off x="2654504" y="2514600"/>
            <a:ext cx="348615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4397579" y="457200"/>
            <a:ext cx="3810000" cy="2390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703143" y="2123143"/>
            <a:ext cx="589707" cy="23905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61" t="18453" r="36486" b="63095"/>
          <a:stretch/>
        </p:blipFill>
        <p:spPr bwMode="auto">
          <a:xfrm>
            <a:off x="775111" y="4419600"/>
            <a:ext cx="3644489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89464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A758D98A-26AA-43E2-B907-0AD598D5F0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38162"/>
            <a:ext cx="7820025" cy="5781675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>
          <a:xfrm>
            <a:off x="4552950" y="106680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4876801" y="142875"/>
            <a:ext cx="2895600" cy="838200"/>
          </a:xfrm>
          <a:prstGeom prst="wedgeRectCallout">
            <a:avLst>
              <a:gd name="adj1" fmla="val -37349"/>
              <a:gd name="adj2" fmla="val 71075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Specify coordinate system on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Domain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pane.</a:t>
            </a:r>
          </a:p>
        </p:txBody>
      </p:sp>
      <p:sp>
        <p:nvSpPr>
          <p:cNvPr id="9" name="Oval 8"/>
          <p:cNvSpPr/>
          <p:nvPr/>
        </p:nvSpPr>
        <p:spPr>
          <a:xfrm>
            <a:off x="847725" y="150694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5619750" y="2659856"/>
            <a:ext cx="3219450" cy="990599"/>
          </a:xfrm>
          <a:prstGeom prst="wedgeRectCallout">
            <a:avLst>
              <a:gd name="adj1" fmla="val -60705"/>
              <a:gd name="adj2" fmla="val 3668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i="1" dirty="0">
                <a:latin typeface="Calibri" pitchFamily="34" charset="0"/>
                <a:cs typeface="Calibri" pitchFamily="34" charset="0"/>
              </a:rPr>
              <a:t>Set the number of nodes, </a:t>
            </a:r>
            <a:r>
              <a:rPr lang="en-US" sz="1800" b="1" i="1" dirty="0" err="1">
                <a:latin typeface="Calibri" pitchFamily="34" charset="0"/>
                <a:cs typeface="Calibri" pitchFamily="34" charset="0"/>
              </a:rPr>
              <a:t>Nx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i="1" dirty="0">
                <a:latin typeface="Calibri" pitchFamily="34" charset="0"/>
                <a:cs typeface="Calibri" pitchFamily="34" charset="0"/>
              </a:rPr>
              <a:t>Set either domain length,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x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, or grid spacing,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∆x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AutoShape 3"/>
          <p:cNvSpPr>
            <a:spLocks noChangeArrowheads="1"/>
          </p:cNvSpPr>
          <p:nvPr/>
        </p:nvSpPr>
        <p:spPr bwMode="auto">
          <a:xfrm>
            <a:off x="1143000" y="134347"/>
            <a:ext cx="3048000" cy="1076325"/>
          </a:xfrm>
          <a:prstGeom prst="wedgeRectCallout">
            <a:avLst>
              <a:gd name="adj1" fmla="val -34558"/>
              <a:gd name="adj2" fmla="val 9503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set up a model in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linear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radial, or spherical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coordinates in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X1t.</a:t>
            </a:r>
          </a:p>
        </p:txBody>
      </p:sp>
    </p:spTree>
    <p:extLst>
      <p:ext uri="{BB962C8B-B14F-4D97-AF65-F5344CB8AC3E}">
        <p14:creationId xmlns:p14="http://schemas.microsoft.com/office/powerpoint/2010/main" val="4058042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7CA36698-861D-4EAE-A092-72CA6B87BC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38162"/>
            <a:ext cx="7820025" cy="578167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857250" y="1506945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5105400" y="4495800"/>
            <a:ext cx="3048000" cy="1219200"/>
          </a:xfrm>
          <a:prstGeom prst="wedgeRectCallout">
            <a:avLst>
              <a:gd name="adj1" fmla="val -38741"/>
              <a:gd name="adj2" fmla="val -7359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i="1" dirty="0">
                <a:latin typeface="Calibri" pitchFamily="34" charset="0"/>
                <a:cs typeface="Calibri" pitchFamily="34" charset="0"/>
              </a:rPr>
              <a:t>Set the number of nodes, </a:t>
            </a:r>
            <a:r>
              <a:rPr lang="en-US" sz="1800" b="1" i="1" dirty="0" err="1">
                <a:latin typeface="Calibri" pitchFamily="34" charset="0"/>
                <a:cs typeface="Calibri" pitchFamily="34" charset="0"/>
              </a:rPr>
              <a:t>Nx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i="1" dirty="0">
                <a:latin typeface="Calibri" pitchFamily="34" charset="0"/>
                <a:cs typeface="Calibri" pitchFamily="34" charset="0"/>
              </a:rPr>
              <a:t>Set small-end radius,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r1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i="1" dirty="0">
                <a:latin typeface="Calibri" pitchFamily="34" charset="0"/>
                <a:cs typeface="Calibri" pitchFamily="34" charset="0"/>
              </a:rPr>
              <a:t>Set either large-end radius,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r2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, or grid spacing,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∆r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1143000" y="134347"/>
            <a:ext cx="3048000" cy="1076325"/>
          </a:xfrm>
          <a:prstGeom prst="wedgeRectCallout">
            <a:avLst>
              <a:gd name="adj1" fmla="val -34558"/>
              <a:gd name="adj2" fmla="val 9503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set up a model in linear,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radial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, or spherical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coordinates in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X1t.</a:t>
            </a:r>
          </a:p>
        </p:txBody>
      </p:sp>
    </p:spTree>
    <p:extLst>
      <p:ext uri="{BB962C8B-B14F-4D97-AF65-F5344CB8AC3E}">
        <p14:creationId xmlns:p14="http://schemas.microsoft.com/office/powerpoint/2010/main" val="1475299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AA6D2B20-9619-4899-9F7F-4B00ADE0F3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" y="538162"/>
            <a:ext cx="7820025" cy="578167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866775" y="149742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953000" y="4495800"/>
            <a:ext cx="3352800" cy="1295400"/>
          </a:xfrm>
          <a:prstGeom prst="wedgeRectCallout">
            <a:avLst>
              <a:gd name="adj1" fmla="val -36866"/>
              <a:gd name="adj2" fmla="val -7437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i="1" dirty="0">
                <a:latin typeface="Calibri" pitchFamily="34" charset="0"/>
                <a:cs typeface="Calibri" pitchFamily="34" charset="0"/>
              </a:rPr>
              <a:t>Set the number of nodes, </a:t>
            </a:r>
            <a:r>
              <a:rPr lang="en-US" sz="1800" b="1" i="1" dirty="0" err="1">
                <a:latin typeface="Calibri" pitchFamily="34" charset="0"/>
                <a:cs typeface="Calibri" pitchFamily="34" charset="0"/>
              </a:rPr>
              <a:t>Nx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i="1" dirty="0">
                <a:latin typeface="Calibri" pitchFamily="34" charset="0"/>
                <a:cs typeface="Calibri" pitchFamily="34" charset="0"/>
              </a:rPr>
              <a:t>Set small-end radius,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r1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i="1" dirty="0">
                <a:latin typeface="Calibri" pitchFamily="34" charset="0"/>
                <a:cs typeface="Calibri" pitchFamily="34" charset="0"/>
              </a:rPr>
              <a:t>Set either large-end radius,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r2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, or grid spacing,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∆r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1143000" y="134347"/>
            <a:ext cx="3048000" cy="1076325"/>
          </a:xfrm>
          <a:prstGeom prst="wedgeRectCallout">
            <a:avLst>
              <a:gd name="adj1" fmla="val -34558"/>
              <a:gd name="adj2" fmla="val 9503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set up a model in linear, radial, or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spherical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coordinates in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X1t.</a:t>
            </a:r>
          </a:p>
        </p:txBody>
      </p:sp>
    </p:spTree>
    <p:extLst>
      <p:ext uri="{BB962C8B-B14F-4D97-AF65-F5344CB8AC3E}">
        <p14:creationId xmlns:p14="http://schemas.microsoft.com/office/powerpoint/2010/main" val="94741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A9061155-1B35-4B11-9CD9-ADFFB9FA78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" y="547687"/>
            <a:ext cx="7829550" cy="5762625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4524375" y="1302930"/>
            <a:ext cx="106680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0" tIns="45715" rIns="91430" bIns="45715" rtlCol="0" anchor="ctr"/>
          <a:lstStyle/>
          <a:p>
            <a:pPr algn="ctr"/>
            <a:endParaRPr lang="en-US"/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4324350" y="4648200"/>
            <a:ext cx="3067050" cy="1219200"/>
          </a:xfrm>
          <a:prstGeom prst="wedgeRectCallout">
            <a:avLst>
              <a:gd name="adj1" fmla="val -29934"/>
              <a:gd name="adj2" fmla="val -6698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i="1" dirty="0">
                <a:latin typeface="Calibri" pitchFamily="34" charset="0"/>
                <a:cs typeface="Calibri" pitchFamily="34" charset="0"/>
              </a:rPr>
              <a:t>Set the number of nodes along x, </a:t>
            </a:r>
            <a:r>
              <a:rPr lang="en-US" sz="1800" b="1" i="1" dirty="0" err="1">
                <a:latin typeface="Calibri" pitchFamily="34" charset="0"/>
                <a:cs typeface="Calibri" pitchFamily="34" charset="0"/>
              </a:rPr>
              <a:t>Nx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i="1" dirty="0">
                <a:latin typeface="Calibri" pitchFamily="34" charset="0"/>
                <a:cs typeface="Calibri" pitchFamily="34" charset="0"/>
              </a:rPr>
              <a:t>Set either domain length,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x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, or grid spacing,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∆x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5886450" y="838200"/>
            <a:ext cx="2800350" cy="1219200"/>
          </a:xfrm>
          <a:prstGeom prst="wedgeRectCallout">
            <a:avLst>
              <a:gd name="adj1" fmla="val -13793"/>
              <a:gd name="adj2" fmla="val 7186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i="1" dirty="0">
                <a:latin typeface="Calibri" pitchFamily="34" charset="0"/>
                <a:cs typeface="Calibri" pitchFamily="34" charset="0"/>
              </a:rPr>
              <a:t>Set the number of nodes along y, </a:t>
            </a:r>
            <a:r>
              <a:rPr lang="en-US" sz="1800" b="1" i="1" dirty="0" err="1">
                <a:latin typeface="Calibri" pitchFamily="34" charset="0"/>
                <a:cs typeface="Calibri" pitchFamily="34" charset="0"/>
              </a:rPr>
              <a:t>Ny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i="1" dirty="0">
                <a:latin typeface="Calibri" pitchFamily="34" charset="0"/>
                <a:cs typeface="Calibri" pitchFamily="34" charset="0"/>
              </a:rPr>
              <a:t>Set either domain width,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y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, or grid spacing,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∆y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0" y="2571750"/>
            <a:ext cx="2971801" cy="1076325"/>
          </a:xfrm>
          <a:prstGeom prst="wedgeRectCallout">
            <a:avLst>
              <a:gd name="adj1" fmla="val -16361"/>
              <a:gd name="adj2" fmla="val -8727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set up a model in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rectilinear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or axisymmetric coordinates in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X2t.</a:t>
            </a:r>
          </a:p>
        </p:txBody>
      </p:sp>
    </p:spTree>
    <p:extLst>
      <p:ext uri="{BB962C8B-B14F-4D97-AF65-F5344CB8AC3E}">
        <p14:creationId xmlns:p14="http://schemas.microsoft.com/office/powerpoint/2010/main" val="2175982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xmlns="" id="{A390082E-C0DC-4176-AC9D-0EC61A7D81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5" y="552450"/>
            <a:ext cx="7829550" cy="5753100"/>
          </a:xfrm>
          <a:prstGeom prst="rect">
            <a:avLst/>
          </a:prstGeom>
        </p:spPr>
      </p:pic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3352800" y="761999"/>
            <a:ext cx="2743200" cy="1314449"/>
          </a:xfrm>
          <a:prstGeom prst="wedgeRectCallout">
            <a:avLst>
              <a:gd name="adj1" fmla="val -60454"/>
              <a:gd name="adj2" fmla="val 7698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i="1" dirty="0">
                <a:latin typeface="Calibri" pitchFamily="34" charset="0"/>
                <a:cs typeface="Calibri" pitchFamily="34" charset="0"/>
              </a:rPr>
              <a:t>Set the number of nodes along y, </a:t>
            </a:r>
            <a:r>
              <a:rPr lang="en-US" sz="1800" b="1" i="1" dirty="0" err="1">
                <a:latin typeface="Calibri" pitchFamily="34" charset="0"/>
                <a:cs typeface="Calibri" pitchFamily="34" charset="0"/>
              </a:rPr>
              <a:t>Ny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i="1" dirty="0">
                <a:latin typeface="Calibri" pitchFamily="34" charset="0"/>
                <a:cs typeface="Calibri" pitchFamily="34" charset="0"/>
              </a:rPr>
              <a:t>Set either domain width,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y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, or grid spacing,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∆y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2" name="AutoShape 12"/>
          <p:cNvSpPr>
            <a:spLocks noChangeArrowheads="1"/>
          </p:cNvSpPr>
          <p:nvPr/>
        </p:nvSpPr>
        <p:spPr bwMode="auto">
          <a:xfrm>
            <a:off x="3352800" y="4648200"/>
            <a:ext cx="3448050" cy="1314449"/>
          </a:xfrm>
          <a:prstGeom prst="wedgeRectCallout">
            <a:avLst>
              <a:gd name="adj1" fmla="val -31598"/>
              <a:gd name="adj2" fmla="val -9201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i="1" dirty="0">
                <a:latin typeface="Calibri" pitchFamily="34" charset="0"/>
                <a:cs typeface="Calibri" pitchFamily="34" charset="0"/>
              </a:rPr>
              <a:t>Set the number of nodes, </a:t>
            </a:r>
            <a:r>
              <a:rPr lang="en-US" sz="1800" b="1" i="1" dirty="0" err="1">
                <a:latin typeface="Calibri" pitchFamily="34" charset="0"/>
                <a:cs typeface="Calibri" pitchFamily="34" charset="0"/>
              </a:rPr>
              <a:t>Nx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i="1" dirty="0">
                <a:latin typeface="Calibri" pitchFamily="34" charset="0"/>
                <a:cs typeface="Calibri" pitchFamily="34" charset="0"/>
              </a:rPr>
              <a:t>Set small-end radius,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r1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i="1" dirty="0">
                <a:latin typeface="Calibri" pitchFamily="34" charset="0"/>
                <a:cs typeface="Calibri" pitchFamily="34" charset="0"/>
              </a:rPr>
              <a:t>Set either large-end radius,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r2</a:t>
            </a:r>
            <a:r>
              <a:rPr lang="en-US" sz="1800" i="1" dirty="0">
                <a:latin typeface="Calibri" pitchFamily="34" charset="0"/>
                <a:cs typeface="Calibri" pitchFamily="34" charset="0"/>
              </a:rPr>
              <a:t>, or grid spacing, </a:t>
            </a:r>
            <a:r>
              <a:rPr lang="en-US" sz="1800" b="1" i="1" dirty="0">
                <a:latin typeface="Calibri" pitchFamily="34" charset="0"/>
                <a:cs typeface="Calibri" pitchFamily="34" charset="0"/>
              </a:rPr>
              <a:t>∆r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AutoShape 3"/>
          <p:cNvSpPr>
            <a:spLocks noChangeArrowheads="1"/>
          </p:cNvSpPr>
          <p:nvPr/>
        </p:nvSpPr>
        <p:spPr bwMode="auto">
          <a:xfrm>
            <a:off x="152400" y="142875"/>
            <a:ext cx="3048000" cy="1076325"/>
          </a:xfrm>
          <a:prstGeom prst="wedgeRectCallout">
            <a:avLst>
              <a:gd name="adj1" fmla="val -38934"/>
              <a:gd name="adj2" fmla="val 2688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set up a model in rectilinear or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axisymmetric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coordinates in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X2t.</a:t>
            </a:r>
          </a:p>
        </p:txBody>
      </p:sp>
    </p:spTree>
    <p:extLst>
      <p:ext uri="{BB962C8B-B14F-4D97-AF65-F5344CB8AC3E}">
        <p14:creationId xmlns:p14="http://schemas.microsoft.com/office/powerpoint/2010/main" val="2253958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xmlns="" id="{86ADC1D6-90E6-4C6A-8801-0D65218686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62" y="538162"/>
            <a:ext cx="7839075" cy="5781675"/>
          </a:xfrm>
          <a:prstGeom prst="rect">
            <a:avLst/>
          </a:prstGeom>
        </p:spPr>
      </p:pic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5943600" y="3200400"/>
            <a:ext cx="2989634" cy="1066799"/>
          </a:xfrm>
          <a:prstGeom prst="wedgeRectCallout">
            <a:avLst>
              <a:gd name="adj1" fmla="val -60254"/>
              <a:gd name="adj2" fmla="val 3103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In an axisymmetric domain, fluid velocity decreases with distance from the wellbore.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1066800" y="5486401"/>
            <a:ext cx="1981200" cy="380999"/>
          </a:xfrm>
          <a:prstGeom prst="wedgeRectCallout">
            <a:avLst>
              <a:gd name="adj1" fmla="val 22438"/>
              <a:gd name="adj2" fmla="val -11396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Small-radius end.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5638800" y="5486401"/>
            <a:ext cx="1981200" cy="380999"/>
          </a:xfrm>
          <a:prstGeom prst="wedgeRectCallout">
            <a:avLst>
              <a:gd name="adj1" fmla="val -21311"/>
              <a:gd name="adj2" fmla="val -12396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1430" tIns="45715" rIns="91430" bIns="45715" anchor="ctr"/>
          <a:lstStyle/>
          <a:p>
            <a:pPr algn="ctr"/>
            <a:r>
              <a:rPr lang="en-US" sz="1800" i="1" dirty="0">
                <a:latin typeface="Calibri" pitchFamily="34" charset="0"/>
                <a:cs typeface="Calibri" pitchFamily="34" charset="0"/>
              </a:rPr>
              <a:t>Large-radius end.</a:t>
            </a:r>
            <a:endParaRPr lang="en-US" sz="1800" i="1" baseline="300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152400" y="142875"/>
            <a:ext cx="3505200" cy="1076325"/>
          </a:xfrm>
          <a:prstGeom prst="wedgeRectCallout">
            <a:avLst>
              <a:gd name="adj1" fmla="val -38934"/>
              <a:gd name="adj2" fmla="val 26889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28" tIns="45713" rIns="91428" bIns="45713" anchor="ctr"/>
          <a:lstStyle/>
          <a:p>
            <a:pPr algn="ctr">
              <a:defRPr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X1t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and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X2t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will account for the domain’s coordinate system in calculating the flow field.</a:t>
            </a:r>
          </a:p>
        </p:txBody>
      </p:sp>
    </p:spTree>
    <p:extLst>
      <p:ext uri="{BB962C8B-B14F-4D97-AF65-F5344CB8AC3E}">
        <p14:creationId xmlns:p14="http://schemas.microsoft.com/office/powerpoint/2010/main" val="294282961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</TotalTime>
  <Words>289</Words>
  <Application>Microsoft Office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farrell</dc:creator>
  <cp:lastModifiedBy>bfarrell</cp:lastModifiedBy>
  <cp:revision>35</cp:revision>
  <dcterms:created xsi:type="dcterms:W3CDTF">2011-09-19T10:55:46Z</dcterms:created>
  <dcterms:modified xsi:type="dcterms:W3CDTF">2019-10-15T20:14:29Z</dcterms:modified>
</cp:coreProperties>
</file>