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9" r:id="rId4"/>
    <p:sldId id="267" r:id="rId5"/>
    <p:sldId id="266" r:id="rId6"/>
    <p:sldId id="271" r:id="rId7"/>
    <p:sldId id="268" r:id="rId8"/>
    <p:sldId id="270" r:id="rId9"/>
  </p:sldIdLst>
  <p:sldSz cx="9144000" cy="6858000" type="screen4x3"/>
  <p:notesSz cx="7772400" cy="10058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5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250BC60-45D3-4E42-A897-477E06A9206B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350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9F9E23A-DEA2-4527-8EF5-7F00A9ED79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5934" marR="0" indent="-195934" rtl="0" hangingPunct="0">
      <a:tabLst/>
      <a:defRPr lang="en-US" sz="18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AC139B-9783-4B56-AAD7-F9F098565F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883F4E-91D5-4F67-B207-EA83F6D066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11194D-1DE7-4CFF-9022-857090AE4D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3864E2-CD5F-4DC6-9425-53FA465494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D50DFB-AEEB-4E05-BA10-79DC9F9F48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7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5F3DCD-A6EF-4E25-8081-B924C56B1A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E9BEDD-8A2A-4868-B657-F296236363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17F80D-B4F6-4E5B-8A50-B1088E57C8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D77660-867F-41A3-9ED9-78BB562A9D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00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2EAB1A-227F-47EC-8C57-52A3CA8216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8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C1B3CE-1063-4E8C-BD00-382AB54D4A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3816A0-C8F4-4CE4-8C92-9BDAD6B8CF6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en-US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8127"/>
            <a:ext cx="8856894" cy="68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09A6F92-BFA0-4CCE-8C7F-09B80C49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538162"/>
            <a:ext cx="7820025" cy="57816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52750" y="1076326"/>
            <a:ext cx="1066800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76600" y="128588"/>
            <a:ext cx="2438400" cy="838200"/>
          </a:xfrm>
          <a:prstGeom prst="wedgeRectCallout">
            <a:avLst>
              <a:gd name="adj1" fmla="val -33443"/>
              <a:gd name="adj2" fmla="val 7562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Specify flow rate on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Flow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pane.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333874" y="4076697"/>
            <a:ext cx="3762375" cy="1009653"/>
          </a:xfrm>
          <a:prstGeom prst="wedgeRectCallout">
            <a:avLst>
              <a:gd name="adj1" fmla="val -24216"/>
              <a:gd name="adj2" fmla="val -901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GWB will use Darcy’s law to calculate discharge from the viscosity, permeability, and driving force.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047875" y="2190749"/>
            <a:ext cx="2057400" cy="714374"/>
          </a:xfrm>
          <a:prstGeom prst="wedgeRectCallout">
            <a:avLst>
              <a:gd name="adj1" fmla="val -18931"/>
              <a:gd name="adj2" fmla="val 12518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pt-BR" sz="1800" i="1" dirty="0">
                <a:latin typeface="Calibri" pitchFamily="34" charset="0"/>
                <a:cs typeface="Calibri" pitchFamily="34" charset="0"/>
              </a:rPr>
              <a:t>You can set discharge directly... 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676775" y="2028825"/>
            <a:ext cx="3505201" cy="1009653"/>
          </a:xfrm>
          <a:prstGeom prst="wedgeRectCallout">
            <a:avLst>
              <a:gd name="adj1" fmla="val -30225"/>
              <a:gd name="adj2" fmla="val 924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pt-BR" sz="1800" i="1" dirty="0">
                <a:latin typeface="Calibri" pitchFamily="34" charset="0"/>
                <a:cs typeface="Calibri" pitchFamily="34" charset="0"/>
              </a:rPr>
              <a:t>... or set the driving force for flow (the drop in head or hydraulic potential across the domain).</a:t>
            </a:r>
          </a:p>
        </p:txBody>
      </p:sp>
    </p:spTree>
    <p:extLst>
      <p:ext uri="{BB962C8B-B14F-4D97-AF65-F5344CB8AC3E}">
        <p14:creationId xmlns:p14="http://schemas.microsoft.com/office/powerpoint/2010/main" val="225395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278857" y="3048000"/>
            <a:ext cx="4655343" cy="2514600"/>
          </a:xfrm>
          <a:prstGeom prst="wedgeRectCallout">
            <a:avLst>
              <a:gd name="adj1" fmla="val -47484"/>
              <a:gd name="adj2" fmla="val 1312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>
              <a:defRPr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i="1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is permeability along x in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darcys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 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Φ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Cambria Math"/>
                <a:cs typeface="Calibri" pitchFamily="34" charset="0"/>
              </a:rPr>
              <a:t>is porosity</a:t>
            </a:r>
          </a:p>
          <a:p>
            <a:pPr>
              <a:defRPr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  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,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B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Cambria Math"/>
                <a:cs typeface="Calibri" pitchFamily="34" charset="0"/>
              </a:rPr>
              <a:t>and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A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Cambria Math"/>
                <a:cs typeface="Calibri" pitchFamily="34" charset="0"/>
              </a:rPr>
              <a:t>are empirical constants</a:t>
            </a:r>
          </a:p>
          <a:p>
            <a:pPr>
              <a:defRPr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 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X</a:t>
            </a:r>
            <a:r>
              <a:rPr lang="en-US" sz="2000" i="1" baseline="-25000" dirty="0" err="1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Cambria Math"/>
                <a:cs typeface="Calibri" pitchFamily="34" charset="0"/>
              </a:rPr>
              <a:t>are the volume fractions of an  </a:t>
            </a:r>
          </a:p>
          <a:p>
            <a:pPr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Cambria Math"/>
                <a:cs typeface="Calibri" pitchFamily="34" charset="0"/>
              </a:rPr>
              <a:t>        arbitrary set of minerals indexed by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Cambria Math"/>
                <a:ea typeface="Cambria Math"/>
                <a:cs typeface="Calibri" pitchFamily="34" charset="0"/>
              </a:rPr>
              <a:t>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Cambria Math"/>
                <a:cs typeface="Calibri" pitchFamily="34" charset="0"/>
              </a:rPr>
              <a:t>    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362200" y="1371600"/>
            <a:ext cx="4038600" cy="838200"/>
          </a:xfrm>
          <a:prstGeom prst="wedgeRectCallout">
            <a:avLst>
              <a:gd name="adj1" fmla="val -37821"/>
              <a:gd name="adj2" fmla="val 24484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GWB programs use a correlation to calculate permeability: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75301" y="2209800"/>
                <a:ext cx="3269597" cy="1163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baseline="-25000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baseline="-25000" smtClean="0">
                                  <a:latin typeface="Cambria Math"/>
                                </a:rPr>
                                <m:t>𝑚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301" y="2209800"/>
                <a:ext cx="3269597" cy="1163332"/>
              </a:xfrm>
              <a:prstGeom prst="rect">
                <a:avLst/>
              </a:prstGeom>
              <a:blipFill rotWithShape="1">
                <a:blip r:embed="rId2"/>
                <a:stretch>
                  <a:fillRect r="-1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68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41E8E73-CE81-421E-A7EC-FABE3534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547687"/>
            <a:ext cx="8124825" cy="5762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81600" y="1083855"/>
            <a:ext cx="1066800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33350" y="128587"/>
            <a:ext cx="3124200" cy="838200"/>
          </a:xfrm>
          <a:prstGeom prst="wedgeRectCallout">
            <a:avLst>
              <a:gd name="adj1" fmla="val -38460"/>
              <a:gd name="adj2" fmla="val 244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set a value for the permeability directly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4191000" y="4647008"/>
            <a:ext cx="2476500" cy="990601"/>
          </a:xfrm>
          <a:prstGeom prst="wedgeRectCallout">
            <a:avLst>
              <a:gd name="adj1" fmla="val -66415"/>
              <a:gd name="adj2" fmla="val 339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log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i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= (A x </a:t>
            </a:r>
            <a:r>
              <a:rPr lang="el-GR" sz="1800" i="1" dirty="0">
                <a:latin typeface="Cambria Math" panose="02040503050406030204" pitchFamily="18" charset="0"/>
                <a:ea typeface="Cambria Math" panose="02040503050406030204" pitchFamily="18" charset="0"/>
                <a:cs typeface="Calibri" pitchFamily="34" charset="0"/>
              </a:rPr>
              <a:t>Φ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) + B</a:t>
            </a:r>
          </a:p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= (0 x 0.2) − 5 = −5 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i="1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i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= 1e-5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darcys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0" y="5574506"/>
            <a:ext cx="762000" cy="597694"/>
          </a:xfrm>
          <a:prstGeom prst="wedgeRectCallout">
            <a:avLst>
              <a:gd name="adj1" fmla="val 39114"/>
              <a:gd name="adj2" fmla="val -10742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A set to 0</a:t>
            </a:r>
          </a:p>
        </p:txBody>
      </p:sp>
    </p:spTree>
    <p:extLst>
      <p:ext uri="{BB962C8B-B14F-4D97-AF65-F5344CB8AC3E}">
        <p14:creationId xmlns:p14="http://schemas.microsoft.com/office/powerpoint/2010/main" val="331735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6FE951-C2F2-453E-A31D-637CCFD46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547687"/>
            <a:ext cx="8124825" cy="5762625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52400" y="122610"/>
            <a:ext cx="3124200" cy="838200"/>
          </a:xfrm>
          <a:prstGeom prst="wedgeRectCallout">
            <a:avLst>
              <a:gd name="adj1" fmla="val -38460"/>
              <a:gd name="adj2" fmla="val 244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set permeability as a function of porosity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114800" y="4648200"/>
            <a:ext cx="2476500" cy="990601"/>
          </a:xfrm>
          <a:prstGeom prst="wedgeRectCallout">
            <a:avLst>
              <a:gd name="adj1" fmla="val -66415"/>
              <a:gd name="adj2" fmla="val 339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log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i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= (A x </a:t>
            </a:r>
            <a:r>
              <a:rPr lang="el-GR" sz="1800" i="1" dirty="0">
                <a:latin typeface="Cambria Math" panose="02040503050406030204" pitchFamily="18" charset="0"/>
                <a:ea typeface="Cambria Math" panose="02040503050406030204" pitchFamily="18" charset="0"/>
                <a:cs typeface="Calibri" pitchFamily="34" charset="0"/>
              </a:rPr>
              <a:t>Φ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) + B </a:t>
            </a:r>
          </a:p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= (10 x 0.2) − 5 = −3 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i="1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i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= 1e-3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darcys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657600" y="1828800"/>
            <a:ext cx="3124200" cy="902494"/>
          </a:xfrm>
          <a:prstGeom prst="wedgeRectCallout">
            <a:avLst>
              <a:gd name="adj1" fmla="val -65067"/>
              <a:gd name="adj2" fmla="val -3302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You can set the initial value for</a:t>
            </a:r>
            <a:r>
              <a:rPr lang="el-GR" sz="1800" i="1" dirty="0">
                <a:latin typeface="Cambria Math" panose="02040503050406030204" pitchFamily="18" charset="0"/>
                <a:ea typeface="Cambria Math" panose="02040503050406030204" pitchFamily="18" charset="0"/>
                <a:cs typeface="Calibri" pitchFamily="34" charset="0"/>
              </a:rPr>
              <a:t>Φ 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  <a:cs typeface="Calibri" pitchFamily="34" charset="0"/>
              </a:rPr>
              <a:t>(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porosity) at each node.</a:t>
            </a:r>
          </a:p>
        </p:txBody>
      </p:sp>
    </p:spTree>
    <p:extLst>
      <p:ext uri="{BB962C8B-B14F-4D97-AF65-F5344CB8AC3E}">
        <p14:creationId xmlns:p14="http://schemas.microsoft.com/office/powerpoint/2010/main" val="413076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277DDE2-512E-49B4-936D-578B6BF8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547687"/>
            <a:ext cx="8124825" cy="5762625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04800" y="128587"/>
            <a:ext cx="3886200" cy="838200"/>
          </a:xfrm>
          <a:prstGeom prst="wedgeRectCallout">
            <a:avLst>
              <a:gd name="adj1" fmla="val -29426"/>
              <a:gd name="adj2" fmla="val 731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set the quantity of minerals on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Initial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Reactants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pane.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172200" y="2890033"/>
            <a:ext cx="2590800" cy="1077931"/>
          </a:xfrm>
          <a:prstGeom prst="wedgeRectCallout">
            <a:avLst>
              <a:gd name="adj1" fmla="val -49882"/>
              <a:gd name="adj2" fmla="val -8924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Kaolinite initially occupies 5% of the porous media </a:t>
            </a:r>
          </a:p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(X</a:t>
            </a:r>
            <a:r>
              <a:rPr lang="en-US" sz="1800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= 0.05).</a:t>
            </a:r>
          </a:p>
        </p:txBody>
      </p:sp>
    </p:spTree>
    <p:extLst>
      <p:ext uri="{BB962C8B-B14F-4D97-AF65-F5344CB8AC3E}">
        <p14:creationId xmlns:p14="http://schemas.microsoft.com/office/powerpoint/2010/main" val="249036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3FEF3C3-7252-4F21-82E3-B6242DE45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547687"/>
            <a:ext cx="8124825" cy="5762625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C3DD1EB-3443-419F-A708-F3B7AF6EE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547687"/>
            <a:ext cx="8124825" cy="5762625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52400" y="122610"/>
            <a:ext cx="5410201" cy="838200"/>
          </a:xfrm>
          <a:prstGeom prst="wedgeRectCallout">
            <a:avLst>
              <a:gd name="adj1" fmla="val -38460"/>
              <a:gd name="adj2" fmla="val 244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set permeability as a function of porosity and the volume of one or more minerals.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4114800" y="4662150"/>
            <a:ext cx="3892686" cy="971679"/>
          </a:xfrm>
          <a:prstGeom prst="wedgeRectCallout">
            <a:avLst>
              <a:gd name="adj1" fmla="val -66415"/>
              <a:gd name="adj2" fmla="val 339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log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i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= (A x </a:t>
            </a:r>
            <a:r>
              <a:rPr lang="el-GR" sz="1800" i="1" dirty="0">
                <a:latin typeface="Cambria Math" panose="02040503050406030204" pitchFamily="18" charset="0"/>
                <a:ea typeface="Cambria Math" panose="02040503050406030204" pitchFamily="18" charset="0"/>
                <a:cs typeface="Calibri" pitchFamily="34" charset="0"/>
              </a:rPr>
              <a:t>Φ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) + B + (A</a:t>
            </a:r>
            <a:r>
              <a:rPr lang="en-US" sz="1800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x X</a:t>
            </a:r>
            <a:r>
              <a:rPr lang="en-US" sz="1800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= (10 x 0.2) − 5 + (−40 x 0.05) = −5 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i="1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i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= 1e-5 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darcys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81000" y="5966190"/>
            <a:ext cx="1447800" cy="688244"/>
          </a:xfrm>
          <a:prstGeom prst="wedgeRectCallout">
            <a:avLst>
              <a:gd name="adj1" fmla="val -21718"/>
              <a:gd name="adj2" fmla="val -8101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add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→ Kaolinite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962400" y="3256417"/>
            <a:ext cx="3505200" cy="795463"/>
          </a:xfrm>
          <a:prstGeom prst="wedgeRectCallout">
            <a:avLst>
              <a:gd name="adj1" fmla="val -35778"/>
              <a:gd name="adj2" fmla="val 7906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Kaolinite decreases the permeability of the porous media.</a:t>
            </a:r>
          </a:p>
        </p:txBody>
      </p:sp>
    </p:spTree>
    <p:extLst>
      <p:ext uri="{BB962C8B-B14F-4D97-AF65-F5344CB8AC3E}">
        <p14:creationId xmlns:p14="http://schemas.microsoft.com/office/powerpoint/2010/main" val="187696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D98B7B1-32AA-49C8-88DC-2D33B1CF5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547687"/>
            <a:ext cx="8124825" cy="5762625"/>
          </a:xfrm>
          <a:prstGeom prst="rect">
            <a:avLst/>
          </a:prstGeom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800599" y="122610"/>
            <a:ext cx="3505201" cy="838200"/>
          </a:xfrm>
          <a:prstGeom prst="wedgeRectCallout">
            <a:avLst>
              <a:gd name="adj1" fmla="val -31123"/>
              <a:gd name="adj2" fmla="val 790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X2t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you can set the anisotropy of the medium.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541710"/>
            <a:ext cx="762000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581400" y="5638800"/>
            <a:ext cx="4114800" cy="795463"/>
          </a:xfrm>
          <a:prstGeom prst="wedgeRectCallout">
            <a:avLst>
              <a:gd name="adj1" fmla="val -57537"/>
              <a:gd name="adj2" fmla="val -3469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The medium is 10 times more permeable along the x-direction than along y.</a:t>
            </a:r>
          </a:p>
        </p:txBody>
      </p:sp>
    </p:spTree>
    <p:extLst>
      <p:ext uri="{BB962C8B-B14F-4D97-AF65-F5344CB8AC3E}">
        <p14:creationId xmlns:p14="http://schemas.microsoft.com/office/powerpoint/2010/main" val="22253856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312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Cambria Math</vt:lpstr>
      <vt:lpstr>StarSymbol</vt:lpstr>
      <vt:lpstr>Arial</vt:lpstr>
      <vt:lpstr>Calibri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farrell</dc:creator>
  <cp:lastModifiedBy>Jia Wang</cp:lastModifiedBy>
  <cp:revision>38</cp:revision>
  <dcterms:created xsi:type="dcterms:W3CDTF">2011-09-19T10:55:46Z</dcterms:created>
  <dcterms:modified xsi:type="dcterms:W3CDTF">2023-09-29T22:12:51Z</dcterms:modified>
</cp:coreProperties>
</file>