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61" r:id="rId4"/>
    <p:sldId id="262" r:id="rId5"/>
  </p:sldIdLst>
  <p:sldSz cx="9144000" cy="6858000" type="screen4x3"/>
  <p:notesSz cx="7772400" cy="10058400"/>
  <p:defaultTextStyle>
    <a:defPPr>
      <a:defRPr lang="en-US"/>
    </a:defPPr>
    <a:lvl1pPr marL="0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726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452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178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904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631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357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3083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809" algn="l" defTabSz="8294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380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29368FAA-EBAA-4EA7-9EB8-4FD77DEF2ADF}" type="slidenum">
              <a:t>‹#›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625797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3588"/>
            <a:ext cx="5029200" cy="37719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39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E211156C-1965-49D7-915B-5BF21720D0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15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95934" marR="0" indent="-195934" rtl="0" hangingPunct="0">
      <a:tabLst/>
      <a:defRPr lang="en-US" sz="18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14726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452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178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904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631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357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3083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809" algn="l" defTabSz="8294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4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3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2A47BE7-EB85-4852-9E17-C3356001BF7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55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11E5715-843B-4406-8095-15E41FEB9AD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99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760" y="273629"/>
            <a:ext cx="2056320" cy="58570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73629"/>
            <a:ext cx="6035040" cy="58570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C47F241-6BFA-4C9A-A888-FC214AC662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37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9210F60-4620-4984-8A86-D121DAE300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2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47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94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441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58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736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883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030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178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1DAA1EA-EFD0-4148-90F5-9A3942D367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3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1" y="1604329"/>
            <a:ext cx="404496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680" y="1604329"/>
            <a:ext cx="4046400" cy="452639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DA7AB85-E257-4BC4-BEF9-78C44D4120C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75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8C3B422-C0E9-4EC8-8970-3B0E4BB646A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17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B27022-F397-42A0-BB8C-851E309C8D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65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F2B5E33-21C4-4709-AC6E-FB78621E2C2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6992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FE8610-8771-42F4-BB96-C5ABA598BE6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13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B7B8A29-101E-4866-B12D-524A73414D7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5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171" y="273352"/>
            <a:ext cx="8228763" cy="114500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171" y="1604841"/>
            <a:ext cx="8228763" cy="452614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171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7054" y="6247906"/>
            <a:ext cx="2898142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ct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5842" y="6247906"/>
            <a:ext cx="2130093" cy="47289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en-US" sz="13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328E1468-4351-44B8-9CCF-90CCF95B8F5D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en-US" sz="40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titleStyle>
    <p:bodyStyle>
      <a:lvl1pPr rtl="0" hangingPunct="0">
        <a:spcBef>
          <a:spcPts val="0"/>
        </a:spcBef>
        <a:spcAft>
          <a:spcPts val="1285"/>
        </a:spcAft>
        <a:tabLst/>
        <a:defRPr lang="en-US" sz="29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20" y="21486"/>
            <a:ext cx="8856940" cy="6850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133600" y="3072770"/>
            <a:ext cx="4876800" cy="717311"/>
          </a:xfrm>
          <a:prstGeom prst="rect">
            <a:avLst/>
          </a:prstGeom>
          <a:solidFill>
            <a:srgbClr val="000000">
              <a:alpha val="63922"/>
            </a:srgbClr>
          </a:solidFill>
        </p:spPr>
        <p:txBody>
          <a:bodyPr wrap="square" lIns="100772" tIns="50387" rIns="100772" bIns="50387" rtlCol="0">
            <a:spAutoFit/>
          </a:bodyPr>
          <a:lstStyle/>
          <a:p>
            <a:pPr algn="ctr" defTabSz="1007734"/>
            <a:r>
              <a:rPr lang="en-US" sz="4000" b="1" dirty="0">
                <a:solidFill>
                  <a:srgbClr val="F79646">
                    <a:lumMod val="75000"/>
                  </a:srgbClr>
                </a:solidFill>
              </a:rPr>
              <a:t>Equilibrium equations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9E87278-988E-4279-A921-8B75123D9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75" y="585787"/>
            <a:ext cx="7791450" cy="568642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66750" y="1123950"/>
            <a:ext cx="985837" cy="28774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981200" y="93284"/>
            <a:ext cx="5105400" cy="821116"/>
          </a:xfrm>
          <a:prstGeom prst="wedgeRectCallout">
            <a:avLst>
              <a:gd name="adj1" fmla="val -38106"/>
              <a:gd name="adj2" fmla="val 2800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You can use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Rxn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to calculate equilibrium lines, such as those appearing on activity diagrams.</a:t>
            </a: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3352801" y="1485900"/>
            <a:ext cx="2895599" cy="723900"/>
          </a:xfrm>
          <a:prstGeom prst="wedgeRectCallout">
            <a:avLst>
              <a:gd name="adj1" fmla="val -63886"/>
              <a:gd name="adj2" fmla="val -1521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Choose species to appear on left side of reaction.</a:t>
            </a: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4114800" y="2971800"/>
            <a:ext cx="3581400" cy="723900"/>
          </a:xfrm>
          <a:prstGeom prst="wedgeRectCallout">
            <a:avLst>
              <a:gd name="adj1" fmla="val -63886"/>
              <a:gd name="adj2" fmla="val -1521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Perform basis swaps as necessary to rebalance reaction.</a:t>
            </a:r>
          </a:p>
        </p:txBody>
      </p:sp>
    </p:spTree>
    <p:extLst>
      <p:ext uri="{BB962C8B-B14F-4D97-AF65-F5344CB8AC3E}">
        <p14:creationId xmlns:p14="http://schemas.microsoft.com/office/powerpoint/2010/main" val="3327947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51E6DC3-A42E-456D-9024-D7306AA54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574675"/>
            <a:ext cx="7791450" cy="5686425"/>
          </a:xfrm>
          <a:prstGeom prst="rect">
            <a:avLst/>
          </a:prstGeom>
        </p:spPr>
      </p:pic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6210299" y="2100171"/>
            <a:ext cx="2743200" cy="723900"/>
          </a:xfrm>
          <a:prstGeom prst="wedgeRectCallout">
            <a:avLst>
              <a:gd name="adj1" fmla="val -62050"/>
              <a:gd name="adj2" fmla="val 3178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Constrain the activity of species in the reaction.</a:t>
            </a: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352800" y="3810000"/>
            <a:ext cx="1905000" cy="381000"/>
          </a:xfrm>
          <a:prstGeom prst="wedgeRectCallout">
            <a:avLst>
              <a:gd name="adj1" fmla="val 28233"/>
              <a:gd name="adj2" fmla="val -11611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Set temperature</a:t>
            </a: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6172200" y="5891213"/>
            <a:ext cx="2819399" cy="838200"/>
          </a:xfrm>
          <a:prstGeom prst="wedgeRectCallout">
            <a:avLst>
              <a:gd name="adj1" fmla="val -35993"/>
              <a:gd name="adj2" fmla="val 4322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8" tIns="45713" rIns="91428" bIns="45713"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Run → Go </a:t>
            </a:r>
          </a:p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calculates the equation</a:t>
            </a: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6400800" y="4113028"/>
            <a:ext cx="1864242" cy="381000"/>
          </a:xfrm>
          <a:prstGeom prst="wedgeRectCallout">
            <a:avLst>
              <a:gd name="adj1" fmla="val -29177"/>
              <a:gd name="adj2" fmla="val -95155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 dirty="0">
                <a:latin typeface="Calibri" pitchFamily="34" charset="0"/>
                <a:cs typeface="Calibri" pitchFamily="34" charset="0"/>
              </a:rPr>
              <a:t>Choose Eh units</a:t>
            </a:r>
          </a:p>
        </p:txBody>
      </p:sp>
      <p:sp>
        <p:nvSpPr>
          <p:cNvPr id="9" name="Oval 8"/>
          <p:cNvSpPr/>
          <p:nvPr/>
        </p:nvSpPr>
        <p:spPr>
          <a:xfrm>
            <a:off x="666750" y="1123950"/>
            <a:ext cx="985837" cy="28774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37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9A467F0-9C82-4EFA-AC0B-2D4A4F1E06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151966"/>
            <a:ext cx="7791450" cy="56864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CA44017-C4ED-42E7-BDB5-3C0FCA51095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5880"/>
          <a:stretch/>
        </p:blipFill>
        <p:spPr>
          <a:xfrm>
            <a:off x="1123950" y="2490787"/>
            <a:ext cx="7791450" cy="4214813"/>
          </a:xfrm>
          <a:prstGeom prst="rect">
            <a:avLst/>
          </a:prstGeom>
        </p:spPr>
      </p:pic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76200" y="1371600"/>
            <a:ext cx="990600" cy="990600"/>
          </a:xfrm>
          <a:prstGeom prst="wedgeRectCallout">
            <a:avLst>
              <a:gd name="adj1" fmla="val -18189"/>
              <a:gd name="adj2" fmla="val -6732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Click to expand output</a:t>
            </a:r>
          </a:p>
        </p:txBody>
      </p:sp>
      <p:sp>
        <p:nvSpPr>
          <p:cNvPr id="5" name="Oval 4"/>
          <p:cNvSpPr/>
          <p:nvPr/>
        </p:nvSpPr>
        <p:spPr>
          <a:xfrm>
            <a:off x="1676400" y="685800"/>
            <a:ext cx="985837" cy="28774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667000" y="3048000"/>
            <a:ext cx="985837" cy="287745"/>
          </a:xfrm>
          <a:prstGeom prst="ellipse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ent Arrow 1"/>
          <p:cNvSpPr/>
          <p:nvPr/>
        </p:nvSpPr>
        <p:spPr>
          <a:xfrm rot="10800000">
            <a:off x="457201" y="2462645"/>
            <a:ext cx="1219200" cy="1295400"/>
          </a:xfrm>
          <a:prstGeom prst="bent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4724400" y="5853833"/>
            <a:ext cx="3657600" cy="762000"/>
          </a:xfrm>
          <a:prstGeom prst="wedgeRectCallout">
            <a:avLst>
              <a:gd name="adj1" fmla="val -62533"/>
              <a:gd name="adj2" fmla="val 6473"/>
            </a:avLst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800" i="1" dirty="0">
                <a:latin typeface="Calibri" pitchFamily="34" charset="0"/>
                <a:cs typeface="Calibri" pitchFamily="34" charset="0"/>
              </a:rPr>
              <a:t>Equation for equilibrium line is written in terms of Eh and pH</a:t>
            </a: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6019797" y="5038291"/>
            <a:ext cx="2590801" cy="762000"/>
          </a:xfrm>
          <a:prstGeom prst="wedgeRectCallout">
            <a:avLst>
              <a:gd name="adj1" fmla="val -67860"/>
              <a:gd name="adj2" fmla="val 1096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38" tIns="45718" rIns="91438" bIns="45718" anchor="ctr"/>
          <a:lstStyle/>
          <a:p>
            <a:pPr algn="ctr">
              <a:defRPr/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User assumptions simplify the equation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2E5417-5D3C-4ECF-B5BA-EC6E279633AC}"/>
              </a:ext>
            </a:extLst>
          </p:cNvPr>
          <p:cNvSpPr/>
          <p:nvPr/>
        </p:nvSpPr>
        <p:spPr>
          <a:xfrm>
            <a:off x="1600199" y="228600"/>
            <a:ext cx="685799" cy="1536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4AF719-3141-4662-B881-A8F9B42932B8}"/>
              </a:ext>
            </a:extLst>
          </p:cNvPr>
          <p:cNvSpPr/>
          <p:nvPr/>
        </p:nvSpPr>
        <p:spPr>
          <a:xfrm>
            <a:off x="2590801" y="2589501"/>
            <a:ext cx="685799" cy="1536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49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79</Words>
  <Application>Microsoft Office PowerPoint</Application>
  <PresentationFormat>On-screen Show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StarSymbol</vt:lpstr>
      <vt:lpstr>Arial</vt:lpstr>
      <vt:lpstr>Calibri</vt:lpstr>
      <vt:lpstr>Times New Roman</vt:lpstr>
      <vt:lpstr>Default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farrell</dc:creator>
  <cp:lastModifiedBy>Jia Wang</cp:lastModifiedBy>
  <cp:revision>30</cp:revision>
  <dcterms:created xsi:type="dcterms:W3CDTF">2011-09-14T11:11:13Z</dcterms:created>
  <dcterms:modified xsi:type="dcterms:W3CDTF">2020-11-19T23:07:36Z</dcterms:modified>
</cp:coreProperties>
</file>