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276" r:id="rId3"/>
    <p:sldId id="291" r:id="rId4"/>
    <p:sldId id="277" r:id="rId5"/>
    <p:sldId id="278" r:id="rId6"/>
    <p:sldId id="284" r:id="rId7"/>
    <p:sldId id="285" r:id="rId8"/>
    <p:sldId id="28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9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8D364-4B52-4F92-A65E-775CDACE138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B2021-6A0D-41E0-B702-D821AEACB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93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2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9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7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8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8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50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0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13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9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DCAC0-B315-40C5-98A6-15BE6341087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7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547CDC6-5060-41CD-98C9-351023542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" y="557212"/>
            <a:ext cx="7820025" cy="5743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3072770"/>
            <a:ext cx="7010400" cy="717311"/>
          </a:xfrm>
          <a:prstGeom prst="rect">
            <a:avLst/>
          </a:prstGeom>
          <a:solidFill>
            <a:srgbClr val="000000">
              <a:alpha val="63922"/>
            </a:srgbClr>
          </a:solidFill>
        </p:spPr>
        <p:txBody>
          <a:bodyPr wrap="square" lIns="100772" tIns="50387" rIns="100772" bIns="50387" rtlCol="0">
            <a:spAutoFit/>
          </a:bodyPr>
          <a:lstStyle/>
          <a:p>
            <a:pPr algn="ctr" defTabSz="1007734"/>
            <a:r>
              <a:rPr lang="en-US" sz="4000" b="1" dirty="0">
                <a:solidFill>
                  <a:srgbClr val="F79646">
                    <a:lumMod val="75000"/>
                  </a:srgbClr>
                </a:solidFill>
              </a:rPr>
              <a:t>Picking up calculation results</a:t>
            </a:r>
          </a:p>
        </p:txBody>
      </p:sp>
    </p:spTree>
    <p:extLst>
      <p:ext uri="{BB962C8B-B14F-4D97-AF65-F5344CB8AC3E}">
        <p14:creationId xmlns:p14="http://schemas.microsoft.com/office/powerpoint/2010/main" val="1969088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FADBFCB-B80C-46EC-B34C-E6A83045F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" y="557212"/>
            <a:ext cx="7820025" cy="5743575"/>
          </a:xfrm>
          <a:prstGeom prst="rect">
            <a:avLst/>
          </a:prstGeom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3581400" y="3048000"/>
            <a:ext cx="3886200" cy="1219200"/>
          </a:xfrm>
          <a:prstGeom prst="wedgeRectCallout">
            <a:avLst>
              <a:gd name="adj1" fmla="val -41006"/>
              <a:gd name="adj2" fmla="val 10459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After performing a calculation,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React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can “pick up” the results and use them for a new calculation.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3581400" y="5562600"/>
            <a:ext cx="3742660" cy="990600"/>
          </a:xfrm>
          <a:prstGeom prst="wedgeRectCallout">
            <a:avLst>
              <a:gd name="adj1" fmla="val -41039"/>
              <a:gd name="adj2" fmla="val -94335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You can pick up an entire system, or just the fluid or mineral fraction.</a:t>
            </a:r>
          </a:p>
        </p:txBody>
      </p:sp>
      <p:sp>
        <p:nvSpPr>
          <p:cNvPr id="7" name="Oval 6"/>
          <p:cNvSpPr/>
          <p:nvPr/>
        </p:nvSpPr>
        <p:spPr>
          <a:xfrm>
            <a:off x="3781426" y="1066800"/>
            <a:ext cx="971550" cy="3429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07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2A6532D-9ECD-49A0-9B7A-81B0E14DE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4" y="3674745"/>
            <a:ext cx="4360187" cy="3020378"/>
          </a:xfrm>
          <a:prstGeom prst="rect">
            <a:avLst/>
          </a:prstGeom>
        </p:spPr>
      </p:pic>
      <p:pic>
        <p:nvPicPr>
          <p:cNvPr id="21" name="Picture 20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9152FE7-3F6A-4E1A-845A-AC48C6F2A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87" y="3674745"/>
            <a:ext cx="4360186" cy="3020378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E3E016C-6BA8-4236-9D2C-586E5EEB0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5731"/>
            <a:ext cx="5610225" cy="3381375"/>
          </a:xfrm>
          <a:prstGeom prst="rect">
            <a:avLst/>
          </a:prstGeom>
        </p:spPr>
      </p:pic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488487" y="5133975"/>
            <a:ext cx="3473913" cy="1070134"/>
          </a:xfrm>
          <a:prstGeom prst="wedgeRectCallout">
            <a:avLst>
              <a:gd name="adj1" fmla="val -29587"/>
              <a:gd name="adj2" fmla="val -43373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Choose</a:t>
            </a:r>
            <a:r>
              <a:rPr lang="en-US" b="1" i="1" dirty="0">
                <a:latin typeface="Calibri" pitchFamily="34" charset="0"/>
                <a:cs typeface="Calibri" pitchFamily="34" charset="0"/>
              </a:rPr>
              <a:t> Pickup → System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to use your results as the starting point for a new equilibrium system.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5161524" y="5133975"/>
            <a:ext cx="3473913" cy="1070134"/>
          </a:xfrm>
          <a:prstGeom prst="wedgeRectCallout">
            <a:avLst>
              <a:gd name="adj1" fmla="val -32153"/>
              <a:gd name="adj2" fmla="val -41048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Choose</a:t>
            </a:r>
            <a:r>
              <a:rPr lang="en-US" b="1" i="1" dirty="0">
                <a:latin typeface="Calibri" pitchFamily="34" charset="0"/>
                <a:cs typeface="Calibri" pitchFamily="34" charset="0"/>
              </a:rPr>
              <a:t> Pickup → Reactants          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to use your results as a new         set of reactants.</a:t>
            </a:r>
          </a:p>
        </p:txBody>
      </p:sp>
      <p:sp>
        <p:nvSpPr>
          <p:cNvPr id="10" name="Oval 9"/>
          <p:cNvSpPr/>
          <p:nvPr/>
        </p:nvSpPr>
        <p:spPr>
          <a:xfrm>
            <a:off x="4953000" y="674968"/>
            <a:ext cx="990600" cy="3156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3826" y="4124325"/>
            <a:ext cx="685799" cy="2286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91150" y="4114800"/>
            <a:ext cx="685799" cy="2286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089268" y="1092775"/>
            <a:ext cx="2209800" cy="434816"/>
          </a:xfrm>
          <a:prstGeom prst="wedgeRectCallout">
            <a:avLst>
              <a:gd name="adj1" fmla="val -26146"/>
              <a:gd name="adj2" fmla="val -158575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i="1" dirty="0">
                <a:latin typeface="Calibri" pitchFamily="34" charset="0"/>
                <a:cs typeface="Calibri" pitchFamily="34" charset="0"/>
              </a:rPr>
              <a:t>Run → Pickup → … </a:t>
            </a:r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9EE79FFD-3694-41E1-A36D-6AEDF15D40FB}"/>
              </a:ext>
            </a:extLst>
          </p:cNvPr>
          <p:cNvSpPr/>
          <p:nvPr/>
        </p:nvSpPr>
        <p:spPr>
          <a:xfrm rot="18540128">
            <a:off x="-10125" y="2619246"/>
            <a:ext cx="3151317" cy="5298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Left 27">
            <a:extLst>
              <a:ext uri="{FF2B5EF4-FFF2-40B4-BE49-F238E27FC236}">
                <a16:creationId xmlns:a16="http://schemas.microsoft.com/office/drawing/2014/main" id="{CA7CE6C7-900B-47DD-8D3F-4844C8E2D907}"/>
              </a:ext>
            </a:extLst>
          </p:cNvPr>
          <p:cNvSpPr/>
          <p:nvPr/>
        </p:nvSpPr>
        <p:spPr>
          <a:xfrm rot="13907467">
            <a:off x="3346108" y="2619245"/>
            <a:ext cx="2881861" cy="5298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81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9B9931E-1CC4-4D9E-A86E-8BD1A3609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" y="547687"/>
            <a:ext cx="7839075" cy="5762625"/>
          </a:xfrm>
          <a:prstGeom prst="rect">
            <a:avLst/>
          </a:prstGeom>
        </p:spPr>
      </p:pic>
      <p:pic>
        <p:nvPicPr>
          <p:cNvPr id="14" name="Picture 1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C6CBDB4-DA3B-4B79-AB39-B0AB69A951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3" b="34403"/>
          <a:stretch/>
        </p:blipFill>
        <p:spPr>
          <a:xfrm>
            <a:off x="2014329" y="2973132"/>
            <a:ext cx="6920122" cy="3780094"/>
          </a:xfrm>
          <a:prstGeom prst="rect">
            <a:avLst/>
          </a:prstGeom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5619750" y="1228726"/>
            <a:ext cx="3124200" cy="990600"/>
          </a:xfrm>
          <a:prstGeom prst="wedgeRectCallout">
            <a:avLst>
              <a:gd name="adj1" fmla="val -58235"/>
              <a:gd name="adj2" fmla="val 33229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i="1" dirty="0">
                <a:latin typeface="Calibri" pitchFamily="34" charset="0"/>
                <a:cs typeface="Calibri" pitchFamily="34" charset="0"/>
              </a:rPr>
              <a:t>Run → Pickup → </a:t>
            </a:r>
          </a:p>
          <a:p>
            <a:pPr algn="ctr"/>
            <a:r>
              <a:rPr lang="en-US" b="1" i="1" dirty="0">
                <a:latin typeface="Calibri" pitchFamily="34" charset="0"/>
                <a:cs typeface="Calibri" pitchFamily="34" charset="0"/>
              </a:rPr>
              <a:t>System → Entire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puts your entire system in the </a:t>
            </a:r>
            <a:r>
              <a:rPr lang="en-US" b="1" i="1" dirty="0">
                <a:latin typeface="Calibri" pitchFamily="34" charset="0"/>
                <a:cs typeface="Calibri" pitchFamily="34" charset="0"/>
              </a:rPr>
              <a:t>Basis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 pane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1600200" y="5052244"/>
            <a:ext cx="1876425" cy="1066800"/>
          </a:xfrm>
          <a:prstGeom prst="wedgeRectCallout">
            <a:avLst>
              <a:gd name="adj1" fmla="val 25375"/>
              <a:gd name="adj2" fmla="val -4479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Bulk composition of fluid and minerals together</a:t>
            </a:r>
          </a:p>
        </p:txBody>
      </p:sp>
      <p:sp>
        <p:nvSpPr>
          <p:cNvPr id="10" name="Oval 9"/>
          <p:cNvSpPr/>
          <p:nvPr/>
        </p:nvSpPr>
        <p:spPr>
          <a:xfrm>
            <a:off x="2038350" y="3515669"/>
            <a:ext cx="838200" cy="2857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057400" y="2552700"/>
            <a:ext cx="685800" cy="898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A97867-224A-43D6-B11B-8FDC56CB3041}"/>
              </a:ext>
            </a:extLst>
          </p:cNvPr>
          <p:cNvSpPr/>
          <p:nvPr/>
        </p:nvSpPr>
        <p:spPr>
          <a:xfrm>
            <a:off x="3810000" y="1085850"/>
            <a:ext cx="914400" cy="2762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43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45991FB-BDF2-4E62-87E8-8FCD8FE7D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" y="547687"/>
            <a:ext cx="7839075" cy="5762625"/>
          </a:xfrm>
          <a:prstGeom prst="rect">
            <a:avLst/>
          </a:prstGeom>
        </p:spPr>
      </p:pic>
      <p:pic>
        <p:nvPicPr>
          <p:cNvPr id="16" name="Picture 1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DF0154D-A072-4868-99B8-3E46AFBC05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1" b="34403"/>
          <a:stretch/>
        </p:blipFill>
        <p:spPr>
          <a:xfrm>
            <a:off x="2004804" y="2973133"/>
            <a:ext cx="6929647" cy="3780094"/>
          </a:xfrm>
          <a:prstGeom prst="rect">
            <a:avLst/>
          </a:prstGeom>
        </p:spPr>
      </p:pic>
      <p:sp>
        <p:nvSpPr>
          <p:cNvPr id="3" name="AutoShape 12"/>
          <p:cNvSpPr>
            <a:spLocks noChangeArrowheads="1"/>
          </p:cNvSpPr>
          <p:nvPr/>
        </p:nvSpPr>
        <p:spPr bwMode="auto">
          <a:xfrm>
            <a:off x="5542128" y="1447800"/>
            <a:ext cx="3297072" cy="990600"/>
          </a:xfrm>
          <a:prstGeom prst="wedgeRectCallout">
            <a:avLst>
              <a:gd name="adj1" fmla="val -58251"/>
              <a:gd name="adj2" fmla="val 32268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i="1" dirty="0">
                <a:latin typeface="Calibri" pitchFamily="34" charset="0"/>
                <a:cs typeface="Calibri" pitchFamily="34" charset="0"/>
              </a:rPr>
              <a:t>Run → Pickup → System → Fluid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takes only the fluid fraction to put in the </a:t>
            </a:r>
            <a:r>
              <a:rPr lang="en-US" b="1" i="1" dirty="0">
                <a:latin typeface="Calibri" pitchFamily="34" charset="0"/>
                <a:cs typeface="Calibri" pitchFamily="34" charset="0"/>
              </a:rPr>
              <a:t>Basis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 pane</a:t>
            </a: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1841180" y="4572661"/>
            <a:ext cx="1968820" cy="489109"/>
          </a:xfrm>
          <a:prstGeom prst="wedgeRectCallout">
            <a:avLst>
              <a:gd name="adj1" fmla="val 28244"/>
              <a:gd name="adj2" fmla="val -34083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Fluid fraction only</a:t>
            </a:r>
          </a:p>
        </p:txBody>
      </p:sp>
      <p:sp>
        <p:nvSpPr>
          <p:cNvPr id="8" name="Oval 7"/>
          <p:cNvSpPr/>
          <p:nvPr/>
        </p:nvSpPr>
        <p:spPr>
          <a:xfrm>
            <a:off x="2004870" y="3522815"/>
            <a:ext cx="866775" cy="2857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10000" y="1085850"/>
            <a:ext cx="914400" cy="2762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057400" y="2552700"/>
            <a:ext cx="685800" cy="898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3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DD0E445-D75B-4C31-B5B8-6CE3C2D63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" y="547687"/>
            <a:ext cx="7839075" cy="5762625"/>
          </a:xfrm>
          <a:prstGeom prst="rect">
            <a:avLst/>
          </a:prstGeom>
        </p:spPr>
      </p:pic>
      <p:pic>
        <p:nvPicPr>
          <p:cNvPr id="11" name="Picture 10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46066CA-B410-4402-BF87-E9C7DE336C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3"/>
          <a:stretch/>
        </p:blipFill>
        <p:spPr>
          <a:xfrm>
            <a:off x="1852401" y="2971802"/>
            <a:ext cx="6758199" cy="3647364"/>
          </a:xfrm>
          <a:prstGeom prst="rect">
            <a:avLst/>
          </a:prstGeom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5542128" y="1371600"/>
            <a:ext cx="3297072" cy="990600"/>
          </a:xfrm>
          <a:prstGeom prst="wedgeRectCallout">
            <a:avLst>
              <a:gd name="adj1" fmla="val -58829"/>
              <a:gd name="adj2" fmla="val 33229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i="1" dirty="0">
                <a:latin typeface="Calibri" pitchFamily="34" charset="0"/>
                <a:cs typeface="Calibri" pitchFamily="34" charset="0"/>
              </a:rPr>
              <a:t>Run → Pickup → Reactants → Entire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puts your entire system in the </a:t>
            </a:r>
            <a:r>
              <a:rPr lang="en-US" b="1" i="1" dirty="0">
                <a:latin typeface="Calibri" pitchFamily="34" charset="0"/>
                <a:cs typeface="Calibri" pitchFamily="34" charset="0"/>
              </a:rPr>
              <a:t>Reactants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 pane</a:t>
            </a:r>
          </a:p>
        </p:txBody>
      </p:sp>
      <p:sp>
        <p:nvSpPr>
          <p:cNvPr id="7" name="Oval 6"/>
          <p:cNvSpPr/>
          <p:nvPr/>
        </p:nvSpPr>
        <p:spPr>
          <a:xfrm>
            <a:off x="2428875" y="3457575"/>
            <a:ext cx="990600" cy="2286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4419600" y="4477170"/>
            <a:ext cx="2567199" cy="636627"/>
          </a:xfrm>
          <a:prstGeom prst="wedgeRectCallout">
            <a:avLst>
              <a:gd name="adj1" fmla="val -47456"/>
              <a:gd name="adj2" fmla="val -25231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Bulk composition of fluid and minerals together</a:t>
            </a:r>
          </a:p>
        </p:txBody>
      </p:sp>
      <p:sp>
        <p:nvSpPr>
          <p:cNvPr id="10" name="Down Arrow 9"/>
          <p:cNvSpPr/>
          <p:nvPr/>
        </p:nvSpPr>
        <p:spPr>
          <a:xfrm>
            <a:off x="2628900" y="2454788"/>
            <a:ext cx="685800" cy="898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45D2E1-56CB-41CD-A7D5-51978BFDA50E}"/>
              </a:ext>
            </a:extLst>
          </p:cNvPr>
          <p:cNvSpPr/>
          <p:nvPr/>
        </p:nvSpPr>
        <p:spPr>
          <a:xfrm>
            <a:off x="3810000" y="1085850"/>
            <a:ext cx="914400" cy="2762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09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E67F670-1C91-41BA-B663-2C200D89D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547687"/>
            <a:ext cx="7829550" cy="5762625"/>
          </a:xfrm>
          <a:prstGeom prst="rect">
            <a:avLst/>
          </a:prstGeom>
        </p:spPr>
      </p:pic>
      <p:pic>
        <p:nvPicPr>
          <p:cNvPr id="11" name="Picture 10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AE96332-A4F8-4567-839C-88EE5B12E7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87" b="36707"/>
          <a:stretch/>
        </p:blipFill>
        <p:spPr>
          <a:xfrm>
            <a:off x="1842876" y="2971801"/>
            <a:ext cx="7055464" cy="3647365"/>
          </a:xfrm>
          <a:prstGeom prst="rect">
            <a:avLst/>
          </a:prstGeom>
        </p:spPr>
      </p:pic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5542128" y="1600200"/>
            <a:ext cx="3297072" cy="990600"/>
          </a:xfrm>
          <a:prstGeom prst="wedgeRectCallout">
            <a:avLst>
              <a:gd name="adj1" fmla="val -57673"/>
              <a:gd name="adj2" fmla="val 34191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i="1" dirty="0">
                <a:latin typeface="Calibri" pitchFamily="34" charset="0"/>
                <a:cs typeface="Calibri" pitchFamily="34" charset="0"/>
              </a:rPr>
              <a:t>Run → Pickup → Reactants → Fluid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takes only the fluid fraction to put in the </a:t>
            </a:r>
            <a:r>
              <a:rPr lang="en-US" b="1" i="1" dirty="0">
                <a:latin typeface="Calibri" pitchFamily="34" charset="0"/>
                <a:cs typeface="Calibri" pitchFamily="34" charset="0"/>
              </a:rPr>
              <a:t>Reactants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 pane</a:t>
            </a:r>
          </a:p>
        </p:txBody>
      </p:sp>
      <p:sp>
        <p:nvSpPr>
          <p:cNvPr id="5" name="Oval 4"/>
          <p:cNvSpPr/>
          <p:nvPr/>
        </p:nvSpPr>
        <p:spPr>
          <a:xfrm>
            <a:off x="2590800" y="3524250"/>
            <a:ext cx="990600" cy="2667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756777" y="2550037"/>
            <a:ext cx="685800" cy="898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4724400" y="4795483"/>
            <a:ext cx="1905000" cy="309917"/>
          </a:xfrm>
          <a:prstGeom prst="wedgeRectCallout">
            <a:avLst>
              <a:gd name="adj1" fmla="val -40522"/>
              <a:gd name="adj2" fmla="val -18716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Fluid fraction only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2FB8EB-FE65-46C7-A217-A6C279164028}"/>
              </a:ext>
            </a:extLst>
          </p:cNvPr>
          <p:cNvSpPr/>
          <p:nvPr/>
        </p:nvSpPr>
        <p:spPr>
          <a:xfrm>
            <a:off x="3810000" y="1085850"/>
            <a:ext cx="914400" cy="2762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1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72A7DD4-4F1B-43D7-925A-BD9E393C4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547687"/>
            <a:ext cx="7829550" cy="5762625"/>
          </a:xfrm>
          <a:prstGeom prst="rect">
            <a:avLst/>
          </a:prstGeom>
        </p:spPr>
      </p:pic>
      <p:pic>
        <p:nvPicPr>
          <p:cNvPr id="11" name="Picture 10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5207575-921E-4953-8117-3E226B4F42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87" b="36706"/>
          <a:stretch/>
        </p:blipFill>
        <p:spPr>
          <a:xfrm>
            <a:off x="1842876" y="2971803"/>
            <a:ext cx="7055465" cy="3647364"/>
          </a:xfrm>
          <a:prstGeom prst="rect">
            <a:avLst/>
          </a:prstGeom>
        </p:spPr>
      </p:pic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5830649" y="1600200"/>
            <a:ext cx="3160951" cy="1219200"/>
          </a:xfrm>
          <a:prstGeom prst="wedgeRectCallout">
            <a:avLst>
              <a:gd name="adj1" fmla="val -62610"/>
              <a:gd name="adj2" fmla="val 34191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i="1" dirty="0">
                <a:latin typeface="Calibri" pitchFamily="34" charset="0"/>
                <a:cs typeface="Calibri" pitchFamily="34" charset="0"/>
              </a:rPr>
              <a:t>Run → Pickup → Reactants → Minerals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puts only the mineral fraction in the </a:t>
            </a:r>
            <a:r>
              <a:rPr lang="en-US" b="1" i="1" dirty="0">
                <a:latin typeface="Calibri" pitchFamily="34" charset="0"/>
                <a:cs typeface="Calibri" pitchFamily="34" charset="0"/>
              </a:rPr>
              <a:t>Reactants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 pane</a:t>
            </a:r>
          </a:p>
        </p:txBody>
      </p:sp>
      <p:sp>
        <p:nvSpPr>
          <p:cNvPr id="5" name="Oval 4"/>
          <p:cNvSpPr/>
          <p:nvPr/>
        </p:nvSpPr>
        <p:spPr>
          <a:xfrm>
            <a:off x="2581275" y="3524250"/>
            <a:ext cx="990600" cy="2857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686050" y="2559563"/>
            <a:ext cx="685800" cy="898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4875376" y="4495801"/>
            <a:ext cx="2211223" cy="381000"/>
          </a:xfrm>
          <a:prstGeom prst="wedgeRectCallout">
            <a:avLst>
              <a:gd name="adj1" fmla="val -47984"/>
              <a:gd name="adj2" fmla="val -26583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Mineral fraction only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6B9A07-BD9F-439F-AEB0-ED1B817D600A}"/>
              </a:ext>
            </a:extLst>
          </p:cNvPr>
          <p:cNvSpPr/>
          <p:nvPr/>
        </p:nvSpPr>
        <p:spPr>
          <a:xfrm>
            <a:off x="3810000" y="1085850"/>
            <a:ext cx="914400" cy="2762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27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2610</TotalTime>
  <Words>184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bfarrell</dc:creator>
  <cp:lastModifiedBy>Jia Wang</cp:lastModifiedBy>
  <cp:revision>50</cp:revision>
  <dcterms:created xsi:type="dcterms:W3CDTF">2013-01-25T18:37:22Z</dcterms:created>
  <dcterms:modified xsi:type="dcterms:W3CDTF">2019-09-20T21:48:56Z</dcterms:modified>
</cp:coreProperties>
</file>