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3" r:id="rId6"/>
    <p:sldId id="265" r:id="rId7"/>
    <p:sldId id="264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00" autoAdjust="0"/>
    <p:restoredTop sz="94660"/>
  </p:normalViewPr>
  <p:slideViewPr>
    <p:cSldViewPr snapToGrid="0">
      <p:cViewPr>
        <p:scale>
          <a:sx n="100" d="100"/>
          <a:sy n="100" d="100"/>
        </p:scale>
        <p:origin x="-24" y="18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E5670F-6092-4D0B-A4B8-E57E461435E4}" type="datetimeFigureOut">
              <a:rPr lang="en-US" smtClean="0"/>
              <a:t>3/9/2022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41B8A-4249-4B9D-B08C-271BCAFAAA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06770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E5670F-6092-4D0B-A4B8-E57E461435E4}" type="datetimeFigureOut">
              <a:rPr lang="en-US" smtClean="0"/>
              <a:t>3/9/2022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41B8A-4249-4B9D-B08C-271BCAFAAA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40217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E5670F-6092-4D0B-A4B8-E57E461435E4}" type="datetimeFigureOut">
              <a:rPr lang="en-US" smtClean="0"/>
              <a:t>3/9/2022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41B8A-4249-4B9D-B08C-271BCAFAAA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16119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E5670F-6092-4D0B-A4B8-E57E461435E4}" type="datetimeFigureOut">
              <a:rPr lang="en-US" smtClean="0"/>
              <a:t>3/9/2022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41B8A-4249-4B9D-B08C-271BCAFAAA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7913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E5670F-6092-4D0B-A4B8-E57E461435E4}" type="datetimeFigureOut">
              <a:rPr lang="en-US" smtClean="0"/>
              <a:t>3/9/2022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41B8A-4249-4B9D-B08C-271BCAFAAA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08148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E5670F-6092-4D0B-A4B8-E57E461435E4}" type="datetimeFigureOut">
              <a:rPr lang="en-US" smtClean="0"/>
              <a:t>3/9/2022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41B8A-4249-4B9D-B08C-271BCAFAAA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21504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E5670F-6092-4D0B-A4B8-E57E461435E4}" type="datetimeFigureOut">
              <a:rPr lang="en-US" smtClean="0"/>
              <a:t>3/9/2022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41B8A-4249-4B9D-B08C-271BCAFAAA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01797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E5670F-6092-4D0B-A4B8-E57E461435E4}" type="datetimeFigureOut">
              <a:rPr lang="en-US" smtClean="0"/>
              <a:t>3/9/2022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41B8A-4249-4B9D-B08C-271BCAFAAA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17427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E5670F-6092-4D0B-A4B8-E57E461435E4}" type="datetimeFigureOut">
              <a:rPr lang="en-US" smtClean="0"/>
              <a:t>3/9/2022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41B8A-4249-4B9D-B08C-271BCAFAAA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84431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E5670F-6092-4D0B-A4B8-E57E461435E4}" type="datetimeFigureOut">
              <a:rPr lang="en-US" smtClean="0"/>
              <a:t>3/9/2022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41B8A-4249-4B9D-B08C-271BCAFAAA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30786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E5670F-6092-4D0B-A4B8-E57E461435E4}" type="datetimeFigureOut">
              <a:rPr lang="en-US" smtClean="0"/>
              <a:t>3/9/2022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41B8A-4249-4B9D-B08C-271BCAFAAA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58674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E5670F-6092-4D0B-A4B8-E57E461435E4}" type="datetimeFigureOut">
              <a:rPr lang="en-US" smtClean="0"/>
              <a:t>3/9/2022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941B8A-4249-4B9D-B08C-271BCAFAAA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98692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2ED069F4-78E0-4BB0-B276-4BAC892D77F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83608" y="566737"/>
            <a:ext cx="7576783" cy="571500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6F3AEF6C-64F4-4291-B8AD-2C3D098A7214}"/>
              </a:ext>
            </a:extLst>
          </p:cNvPr>
          <p:cNvSpPr txBox="1"/>
          <p:nvPr/>
        </p:nvSpPr>
        <p:spPr>
          <a:xfrm>
            <a:off x="2066925" y="2757805"/>
            <a:ext cx="5638800" cy="1332864"/>
          </a:xfrm>
          <a:prstGeom prst="rect">
            <a:avLst/>
          </a:prstGeom>
          <a:solidFill>
            <a:srgbClr val="000000">
              <a:alpha val="63922"/>
            </a:srgbClr>
          </a:solidFill>
        </p:spPr>
        <p:txBody>
          <a:bodyPr wrap="square" lIns="100772" tIns="50387" rIns="100772" bIns="50387" rtlCol="0">
            <a:spAutoFit/>
          </a:bodyPr>
          <a:lstStyle/>
          <a:p>
            <a:pPr algn="ctr" defTabSz="1007734"/>
            <a:r>
              <a:rPr lang="en-US" sz="4000" b="1" dirty="0">
                <a:solidFill>
                  <a:srgbClr val="F79646">
                    <a:lumMod val="75000"/>
                  </a:srgbClr>
                </a:solidFill>
              </a:rPr>
              <a:t>Coupling and decoupling redox reactions</a:t>
            </a:r>
          </a:p>
        </p:txBody>
      </p:sp>
    </p:spTree>
    <p:extLst>
      <p:ext uri="{BB962C8B-B14F-4D97-AF65-F5344CB8AC3E}">
        <p14:creationId xmlns:p14="http://schemas.microsoft.com/office/powerpoint/2010/main" val="682574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30308268-8EE4-49D2-A834-4916524E2CD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57225" y="589126"/>
            <a:ext cx="7820025" cy="5689272"/>
          </a:xfrm>
          <a:prstGeom prst="rect">
            <a:avLst/>
          </a:prstGeom>
        </p:spPr>
      </p:pic>
      <p:sp>
        <p:nvSpPr>
          <p:cNvPr id="4" name="AutoShape 6">
            <a:extLst>
              <a:ext uri="{FF2B5EF4-FFF2-40B4-BE49-F238E27FC236}">
                <a16:creationId xmlns:a16="http://schemas.microsoft.com/office/drawing/2014/main" id="{BB0536B3-4196-4DEF-9E2F-0FA55B9C821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9521" y="1330215"/>
            <a:ext cx="1943040" cy="752317"/>
          </a:xfrm>
          <a:prstGeom prst="wedgeRectCallout">
            <a:avLst>
              <a:gd name="adj1" fmla="val -16226"/>
              <a:gd name="adj2" fmla="val 91282"/>
            </a:avLst>
          </a:prstGeom>
          <a:solidFill>
            <a:srgbClr val="9BBB59">
              <a:lumMod val="20000"/>
              <a:lumOff val="80000"/>
            </a:srgbClr>
          </a:solidFill>
          <a:ln w="9525">
            <a:solidFill>
              <a:sysClr val="windowText" lastClr="000000"/>
            </a:solidFill>
            <a:miter lim="800000"/>
            <a:headEnd/>
            <a:tailEnd/>
          </a:ln>
        </p:spPr>
        <p:txBody>
          <a:bodyPr anchor="ctr"/>
          <a:lstStyle/>
          <a:p>
            <a:pPr marL="0" marR="0" lvl="0" indent="0" algn="ctr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i="1" kern="0" dirty="0">
                <a:solidFill>
                  <a:prstClr val="black"/>
                </a:solidFill>
                <a:cs typeface="Calibri" pitchFamily="34" charset="0"/>
              </a:rPr>
              <a:t>Right-click on the redox species</a:t>
            </a:r>
            <a:endParaRPr kumimoji="0" lang="en-US" sz="1800" b="0" i="1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cs typeface="Calibri" pitchFamily="34" charset="0"/>
            </a:endParaRPr>
          </a:p>
        </p:txBody>
      </p:sp>
      <p:sp>
        <p:nvSpPr>
          <p:cNvPr id="10" name="AutoShape 6">
            <a:extLst>
              <a:ext uri="{FF2B5EF4-FFF2-40B4-BE49-F238E27FC236}">
                <a16:creationId xmlns:a16="http://schemas.microsoft.com/office/drawing/2014/main" id="{E8B9E650-7F74-494A-A857-A56508CC15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11297" y="3620298"/>
            <a:ext cx="1257239" cy="752317"/>
          </a:xfrm>
          <a:prstGeom prst="wedgeRectCallout">
            <a:avLst>
              <a:gd name="adj1" fmla="val -69568"/>
              <a:gd name="adj2" fmla="val -18868"/>
            </a:avLst>
          </a:prstGeom>
          <a:solidFill>
            <a:srgbClr val="9BBB59">
              <a:lumMod val="20000"/>
              <a:lumOff val="80000"/>
            </a:srgbClr>
          </a:solidFill>
          <a:ln w="9525">
            <a:solidFill>
              <a:sysClr val="windowText" lastClr="000000"/>
            </a:solidFill>
            <a:miter lim="800000"/>
            <a:headEnd/>
            <a:tailEnd/>
          </a:ln>
        </p:spPr>
        <p:txBody>
          <a:bodyPr anchor="ctr"/>
          <a:lstStyle/>
          <a:p>
            <a:pPr marL="0" marR="0" lvl="0" indent="0" algn="ctr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1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Calibri" pitchFamily="34" charset="0"/>
              </a:rPr>
              <a:t>Select </a:t>
            </a:r>
            <a:r>
              <a:rPr kumimoji="0" lang="en-US" sz="1800" b="1" i="1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Calibri" pitchFamily="34" charset="0"/>
              </a:rPr>
              <a:t>Couple</a:t>
            </a:r>
          </a:p>
        </p:txBody>
      </p:sp>
      <p:sp>
        <p:nvSpPr>
          <p:cNvPr id="6" name="AutoShape 3">
            <a:extLst>
              <a:ext uri="{FF2B5EF4-FFF2-40B4-BE49-F238E27FC236}">
                <a16:creationId xmlns:a16="http://schemas.microsoft.com/office/drawing/2014/main" id="{7CFD7F4B-F676-4107-B20E-A3D01040B92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160642"/>
            <a:ext cx="6147515" cy="982358"/>
          </a:xfrm>
          <a:prstGeom prst="wedgeRectCallout">
            <a:avLst>
              <a:gd name="adj1" fmla="val -32773"/>
              <a:gd name="adj2" fmla="val 5160"/>
            </a:avLst>
          </a:prstGeom>
          <a:solidFill>
            <a:sysClr val="window" lastClr="FFFFFF"/>
          </a:solidFill>
          <a:ln w="9525">
            <a:solidFill>
              <a:sysClr val="windowText" lastClr="000000"/>
            </a:solidFill>
            <a:miter lim="800000"/>
            <a:headEnd/>
            <a:tailEnd/>
          </a:ln>
          <a:effectLst/>
        </p:spPr>
        <p:txBody>
          <a:bodyPr lIns="91438" tIns="45718" rIns="91438" bIns="45718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000" kern="0" dirty="0">
                <a:solidFill>
                  <a:srgbClr val="F79646">
                    <a:lumMod val="75000"/>
                  </a:srgbClr>
                </a:solidFill>
                <a:cs typeface="Calibri" pitchFamily="34" charset="0"/>
              </a:rPr>
              <a:t>You can permanently enable a redox coupling reaction in the thermodynamic dataset using the </a:t>
            </a:r>
            <a:r>
              <a:rPr lang="en-US" sz="2000" b="1" kern="0" dirty="0">
                <a:solidFill>
                  <a:srgbClr val="F79646">
                    <a:lumMod val="75000"/>
                  </a:srgbClr>
                </a:solidFill>
                <a:cs typeface="Calibri" pitchFamily="34" charset="0"/>
              </a:rPr>
              <a:t>Couple</a:t>
            </a:r>
            <a:r>
              <a:rPr lang="en-US" sz="2000" kern="0" dirty="0">
                <a:solidFill>
                  <a:srgbClr val="F79646">
                    <a:lumMod val="75000"/>
                  </a:srgbClr>
                </a:solidFill>
                <a:cs typeface="Calibri" pitchFamily="34" charset="0"/>
              </a:rPr>
              <a:t> feature </a:t>
            </a:r>
            <a:endParaRPr kumimoji="0" lang="en-US" sz="2000" i="0" u="none" strike="noStrike" kern="0" cap="none" spc="0" normalizeH="0" baseline="0" noProof="0" dirty="0">
              <a:ln>
                <a:noFill/>
              </a:ln>
              <a:solidFill>
                <a:srgbClr val="F79646">
                  <a:lumMod val="75000"/>
                </a:srgbClr>
              </a:solidFill>
              <a:effectLst/>
              <a:uLnTx/>
              <a:uFillTx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874585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1945DAB8-66C8-476B-BE87-85CA79078E3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66750" y="579601"/>
            <a:ext cx="7820025" cy="5689272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DFF721C0-16DA-4CB4-81ED-05A78707E23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14606" y="2615271"/>
            <a:ext cx="3314787" cy="1627457"/>
          </a:xfrm>
          <a:prstGeom prst="rect">
            <a:avLst/>
          </a:prstGeom>
        </p:spPr>
      </p:pic>
      <p:sp>
        <p:nvSpPr>
          <p:cNvPr id="5" name="AutoShape 6">
            <a:extLst>
              <a:ext uri="{FF2B5EF4-FFF2-40B4-BE49-F238E27FC236}">
                <a16:creationId xmlns:a16="http://schemas.microsoft.com/office/drawing/2014/main" id="{03E17515-713B-4121-9863-E0DF51A4BEA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72086" y="4171950"/>
            <a:ext cx="2028764" cy="752317"/>
          </a:xfrm>
          <a:prstGeom prst="wedgeRectCallout">
            <a:avLst>
              <a:gd name="adj1" fmla="val -32993"/>
              <a:gd name="adj2" fmla="val -75842"/>
            </a:avLst>
          </a:prstGeom>
          <a:solidFill>
            <a:srgbClr val="9BBB59">
              <a:lumMod val="20000"/>
              <a:lumOff val="80000"/>
            </a:srgbClr>
          </a:solidFill>
          <a:ln w="9525">
            <a:solidFill>
              <a:sysClr val="windowText" lastClr="000000"/>
            </a:solidFill>
            <a:miter lim="800000"/>
            <a:headEnd/>
            <a:tailEnd/>
          </a:ln>
        </p:spPr>
        <p:txBody>
          <a:bodyPr anchor="ctr"/>
          <a:lstStyle/>
          <a:p>
            <a:pPr marL="0" marR="0" lvl="0" indent="0" algn="ctr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i="1" kern="0" dirty="0">
                <a:solidFill>
                  <a:prstClr val="black"/>
                </a:solidFill>
                <a:cs typeface="Calibri" pitchFamily="34" charset="0"/>
              </a:rPr>
              <a:t>Click </a:t>
            </a:r>
            <a:r>
              <a:rPr lang="en-US" b="1" i="1" kern="0" dirty="0">
                <a:solidFill>
                  <a:prstClr val="black"/>
                </a:solidFill>
                <a:cs typeface="Calibri" pitchFamily="34" charset="0"/>
              </a:rPr>
              <a:t>Yes</a:t>
            </a:r>
            <a:r>
              <a:rPr kumimoji="0" lang="en-US" sz="1800" i="1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Calibri" pitchFamily="34" charset="0"/>
              </a:rPr>
              <a:t> to couple </a:t>
            </a:r>
            <a:r>
              <a:rPr lang="en-US" i="1" kern="0" dirty="0">
                <a:solidFill>
                  <a:prstClr val="black"/>
                </a:solidFill>
                <a:cs typeface="Calibri" pitchFamily="34" charset="0"/>
              </a:rPr>
              <a:t>Fe</a:t>
            </a:r>
            <a:r>
              <a:rPr lang="en-US" i="1" kern="0" baseline="30000" dirty="0">
                <a:solidFill>
                  <a:prstClr val="black"/>
                </a:solidFill>
                <a:cs typeface="Calibri" pitchFamily="34" charset="0"/>
              </a:rPr>
              <a:t>3+ </a:t>
            </a:r>
            <a:r>
              <a:rPr kumimoji="0" lang="en-US" sz="1800" i="1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Calibri" pitchFamily="34" charset="0"/>
              </a:rPr>
              <a:t>reaction</a:t>
            </a:r>
          </a:p>
        </p:txBody>
      </p:sp>
    </p:spTree>
    <p:extLst>
      <p:ext uri="{BB962C8B-B14F-4D97-AF65-F5344CB8AC3E}">
        <p14:creationId xmlns:p14="http://schemas.microsoft.com/office/powerpoint/2010/main" val="14452615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CFB9C776-A810-43D0-914F-07405B07667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61987" y="574839"/>
            <a:ext cx="7820025" cy="5689272"/>
          </a:xfrm>
          <a:prstGeom prst="rect">
            <a:avLst/>
          </a:prstGeom>
        </p:spPr>
      </p:pic>
      <p:sp>
        <p:nvSpPr>
          <p:cNvPr id="15" name="AutoShape 3">
            <a:extLst>
              <a:ext uri="{FF2B5EF4-FFF2-40B4-BE49-F238E27FC236}">
                <a16:creationId xmlns:a16="http://schemas.microsoft.com/office/drawing/2014/main" id="{82EAB0A3-0384-4108-8049-9032C74FDE4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2336" y="160721"/>
            <a:ext cx="3623389" cy="761999"/>
          </a:xfrm>
          <a:prstGeom prst="wedgeRectCallout">
            <a:avLst>
              <a:gd name="adj1" fmla="val -32773"/>
              <a:gd name="adj2" fmla="val 5160"/>
            </a:avLst>
          </a:prstGeom>
          <a:solidFill>
            <a:sysClr val="window" lastClr="FFFFFF"/>
          </a:solidFill>
          <a:ln w="9525">
            <a:solidFill>
              <a:sysClr val="windowText" lastClr="000000"/>
            </a:solidFill>
            <a:miter lim="800000"/>
            <a:headEnd/>
            <a:tailEnd/>
          </a:ln>
          <a:effectLst/>
        </p:spPr>
        <p:txBody>
          <a:bodyPr lIns="91438" tIns="45718" rIns="91438" bIns="45718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000" kern="0" dirty="0">
                <a:solidFill>
                  <a:srgbClr val="F79646">
                    <a:lumMod val="75000"/>
                  </a:srgbClr>
                </a:solidFill>
                <a:cs typeface="Calibri" pitchFamily="34" charset="0"/>
              </a:rPr>
              <a:t>Coupled reaction is moved to aqueous species section</a:t>
            </a:r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EEDCAD38-C12C-4996-98BE-4A59CE2B403D}"/>
              </a:ext>
            </a:extLst>
          </p:cNvPr>
          <p:cNvSpPr/>
          <p:nvPr/>
        </p:nvSpPr>
        <p:spPr>
          <a:xfrm>
            <a:off x="683078" y="5626553"/>
            <a:ext cx="876300" cy="238125"/>
          </a:xfrm>
          <a:prstGeom prst="ellipse">
            <a:avLst/>
          </a:prstGeom>
          <a:noFill/>
          <a:ln w="317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98313E06-53E1-4B5F-B62E-3CF1704CC1BF}"/>
              </a:ext>
            </a:extLst>
          </p:cNvPr>
          <p:cNvSpPr/>
          <p:nvPr/>
        </p:nvSpPr>
        <p:spPr>
          <a:xfrm>
            <a:off x="2351314" y="1294448"/>
            <a:ext cx="1019175" cy="238125"/>
          </a:xfrm>
          <a:prstGeom prst="ellipse">
            <a:avLst/>
          </a:prstGeom>
          <a:noFill/>
          <a:ln w="317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0B3F707-F3DF-40BE-BA6B-77F9529A4FD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90808" y="1858694"/>
            <a:ext cx="3162383" cy="3140611"/>
          </a:xfrm>
          <a:prstGeom prst="rect">
            <a:avLst/>
          </a:prstGeom>
        </p:spPr>
      </p:pic>
      <p:sp>
        <p:nvSpPr>
          <p:cNvPr id="11" name="AutoShape 6">
            <a:extLst>
              <a:ext uri="{FF2B5EF4-FFF2-40B4-BE49-F238E27FC236}">
                <a16:creationId xmlns:a16="http://schemas.microsoft.com/office/drawing/2014/main" id="{65835ED7-FD53-4F5F-B562-DD0DE93445D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91217" y="4905376"/>
            <a:ext cx="1852583" cy="857092"/>
          </a:xfrm>
          <a:prstGeom prst="wedgeRectCallout">
            <a:avLst>
              <a:gd name="adj1" fmla="val -33895"/>
              <a:gd name="adj2" fmla="val -64683"/>
            </a:avLst>
          </a:prstGeom>
          <a:solidFill>
            <a:srgbClr val="9BBB59">
              <a:lumMod val="20000"/>
              <a:lumOff val="80000"/>
            </a:srgbClr>
          </a:solidFill>
          <a:ln w="9525">
            <a:solidFill>
              <a:sysClr val="windowText" lastClr="000000"/>
            </a:solidFill>
            <a:miter lim="800000"/>
            <a:headEnd/>
            <a:tailEnd/>
          </a:ln>
        </p:spPr>
        <p:txBody>
          <a:bodyPr anchor="ctr"/>
          <a:lstStyle/>
          <a:p>
            <a:pPr marL="0" marR="0" lvl="0" indent="0" algn="ctr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i="1" kern="0" dirty="0">
                <a:solidFill>
                  <a:prstClr val="black"/>
                </a:solidFill>
                <a:cs typeface="Calibri" pitchFamily="34" charset="0"/>
              </a:rPr>
              <a:t>Select cancel to preserve current reactions</a:t>
            </a:r>
            <a:endParaRPr kumimoji="0" lang="en-US" sz="1800" i="1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cs typeface="Calibri" pitchFamily="34" charset="0"/>
            </a:endParaRPr>
          </a:p>
        </p:txBody>
      </p:sp>
      <p:sp>
        <p:nvSpPr>
          <p:cNvPr id="9" name="AutoShape 6">
            <a:extLst>
              <a:ext uri="{FF2B5EF4-FFF2-40B4-BE49-F238E27FC236}">
                <a16:creationId xmlns:a16="http://schemas.microsoft.com/office/drawing/2014/main" id="{E64D391A-6303-4EAB-AFA5-714E4212C96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57585" y="4952922"/>
            <a:ext cx="2009715" cy="761999"/>
          </a:xfrm>
          <a:prstGeom prst="wedgeRectCallout">
            <a:avLst>
              <a:gd name="adj1" fmla="val 36282"/>
              <a:gd name="adj2" fmla="val -66906"/>
            </a:avLst>
          </a:prstGeom>
          <a:solidFill>
            <a:srgbClr val="9BBB59">
              <a:lumMod val="20000"/>
              <a:lumOff val="80000"/>
            </a:srgbClr>
          </a:solidFill>
          <a:ln w="9525">
            <a:solidFill>
              <a:sysClr val="windowText" lastClr="000000"/>
            </a:solidFill>
            <a:miter lim="800000"/>
            <a:headEnd/>
            <a:tailEnd/>
          </a:ln>
        </p:spPr>
        <p:txBody>
          <a:bodyPr anchor="ctr"/>
          <a:lstStyle/>
          <a:p>
            <a:pPr marL="0" marR="0" lvl="0" indent="0" algn="ctr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i="1" kern="0" dirty="0">
                <a:solidFill>
                  <a:prstClr val="black"/>
                </a:solidFill>
                <a:cs typeface="Calibri" pitchFamily="34" charset="0"/>
              </a:rPr>
              <a:t>Select OK to rebalance reactions </a:t>
            </a:r>
            <a:endParaRPr kumimoji="0" lang="en-US" sz="1800" i="1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309431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1B949570-5700-4D92-B8EE-02B3152DFD0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66750" y="589125"/>
            <a:ext cx="7820025" cy="5689272"/>
          </a:xfrm>
          <a:prstGeom prst="rect">
            <a:avLst/>
          </a:prstGeom>
        </p:spPr>
      </p:pic>
      <p:sp>
        <p:nvSpPr>
          <p:cNvPr id="7" name="Oval 6">
            <a:extLst>
              <a:ext uri="{FF2B5EF4-FFF2-40B4-BE49-F238E27FC236}">
                <a16:creationId xmlns:a16="http://schemas.microsoft.com/office/drawing/2014/main" id="{78AFADC7-3D74-4D2C-B718-07371F868321}"/>
              </a:ext>
            </a:extLst>
          </p:cNvPr>
          <p:cNvSpPr/>
          <p:nvPr/>
        </p:nvSpPr>
        <p:spPr>
          <a:xfrm>
            <a:off x="2351313" y="1289956"/>
            <a:ext cx="1019175" cy="238125"/>
          </a:xfrm>
          <a:prstGeom prst="ellipse">
            <a:avLst/>
          </a:prstGeom>
          <a:noFill/>
          <a:ln w="317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AutoShape 3">
            <a:extLst>
              <a:ext uri="{FF2B5EF4-FFF2-40B4-BE49-F238E27FC236}">
                <a16:creationId xmlns:a16="http://schemas.microsoft.com/office/drawing/2014/main" id="{06852E2F-4FA6-49FB-9952-442C5A43762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3286" y="85083"/>
            <a:ext cx="5402079" cy="752317"/>
          </a:xfrm>
          <a:prstGeom prst="wedgeRectCallout">
            <a:avLst>
              <a:gd name="adj1" fmla="val -32773"/>
              <a:gd name="adj2" fmla="val 5160"/>
            </a:avLst>
          </a:prstGeom>
          <a:solidFill>
            <a:sysClr val="window" lastClr="FFFFFF"/>
          </a:solidFill>
          <a:ln w="9525">
            <a:solidFill>
              <a:sysClr val="windowText" lastClr="000000"/>
            </a:solidFill>
            <a:miter lim="800000"/>
            <a:headEnd/>
            <a:tailEnd/>
          </a:ln>
          <a:effectLst/>
        </p:spPr>
        <p:txBody>
          <a:bodyPr lIns="91438" tIns="45718" rIns="91438" bIns="45718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000" kern="0" dirty="0">
                <a:solidFill>
                  <a:srgbClr val="F79646">
                    <a:lumMod val="75000"/>
                  </a:srgbClr>
                </a:solidFill>
                <a:cs typeface="Calibri" pitchFamily="34" charset="0"/>
              </a:rPr>
              <a:t>To use an aqueous species reaction as a redox coupling reaction, use the </a:t>
            </a:r>
            <a:r>
              <a:rPr lang="en-US" sz="2000" b="1" kern="0" dirty="0">
                <a:solidFill>
                  <a:srgbClr val="F79646">
                    <a:lumMod val="75000"/>
                  </a:srgbClr>
                </a:solidFill>
                <a:cs typeface="Calibri" pitchFamily="34" charset="0"/>
              </a:rPr>
              <a:t>Decouple</a:t>
            </a:r>
            <a:r>
              <a:rPr lang="en-US" sz="2000" kern="0" dirty="0">
                <a:solidFill>
                  <a:srgbClr val="F79646">
                    <a:lumMod val="75000"/>
                  </a:srgbClr>
                </a:solidFill>
                <a:cs typeface="Calibri" pitchFamily="34" charset="0"/>
              </a:rPr>
              <a:t> feature </a:t>
            </a:r>
            <a:endParaRPr kumimoji="0" lang="en-US" sz="2000" i="0" u="none" strike="noStrike" kern="0" cap="none" spc="0" normalizeH="0" baseline="0" noProof="0" dirty="0">
              <a:ln>
                <a:noFill/>
              </a:ln>
              <a:solidFill>
                <a:srgbClr val="F79646">
                  <a:lumMod val="75000"/>
                </a:srgbClr>
              </a:solidFill>
              <a:effectLst/>
              <a:uLnTx/>
              <a:uFillTx/>
              <a:cs typeface="Calibri" pitchFamily="34" charset="0"/>
            </a:endParaRPr>
          </a:p>
        </p:txBody>
      </p:sp>
      <p:sp>
        <p:nvSpPr>
          <p:cNvPr id="13" name="AutoShape 6">
            <a:extLst>
              <a:ext uri="{FF2B5EF4-FFF2-40B4-BE49-F238E27FC236}">
                <a16:creationId xmlns:a16="http://schemas.microsoft.com/office/drawing/2014/main" id="{D256C14A-8561-43CD-80A4-28A816959C5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3844" y="1423985"/>
            <a:ext cx="1943040" cy="752317"/>
          </a:xfrm>
          <a:prstGeom prst="wedgeRectCallout">
            <a:avLst>
              <a:gd name="adj1" fmla="val -16226"/>
              <a:gd name="adj2" fmla="val 91282"/>
            </a:avLst>
          </a:prstGeom>
          <a:solidFill>
            <a:srgbClr val="9BBB59">
              <a:lumMod val="20000"/>
              <a:lumOff val="80000"/>
            </a:srgbClr>
          </a:solidFill>
          <a:ln w="9525">
            <a:solidFill>
              <a:sysClr val="windowText" lastClr="000000"/>
            </a:solidFill>
            <a:miter lim="800000"/>
            <a:headEnd/>
            <a:tailEnd/>
          </a:ln>
        </p:spPr>
        <p:txBody>
          <a:bodyPr anchor="ctr"/>
          <a:lstStyle/>
          <a:p>
            <a:pPr marL="0" marR="0" lvl="0" indent="0" algn="ctr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i="1" kern="0" dirty="0">
                <a:solidFill>
                  <a:prstClr val="black"/>
                </a:solidFill>
                <a:cs typeface="Calibri" pitchFamily="34" charset="0"/>
              </a:rPr>
              <a:t>Right-click on the redox species</a:t>
            </a:r>
            <a:endParaRPr kumimoji="0" lang="en-US" sz="1800" b="0" i="1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cs typeface="Calibri" pitchFamily="34" charset="0"/>
            </a:endParaRPr>
          </a:p>
        </p:txBody>
      </p:sp>
      <p:sp>
        <p:nvSpPr>
          <p:cNvPr id="15" name="AutoShape 6">
            <a:extLst>
              <a:ext uri="{FF2B5EF4-FFF2-40B4-BE49-F238E27FC236}">
                <a16:creationId xmlns:a16="http://schemas.microsoft.com/office/drawing/2014/main" id="{AA861866-9C60-487F-8CE7-8F18EDB52C3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01029" y="3773600"/>
            <a:ext cx="1257239" cy="752317"/>
          </a:xfrm>
          <a:prstGeom prst="wedgeRectCallout">
            <a:avLst>
              <a:gd name="adj1" fmla="val -69568"/>
              <a:gd name="adj2" fmla="val -18868"/>
            </a:avLst>
          </a:prstGeom>
          <a:solidFill>
            <a:srgbClr val="9BBB59">
              <a:lumMod val="20000"/>
              <a:lumOff val="80000"/>
            </a:srgbClr>
          </a:solidFill>
          <a:ln w="9525">
            <a:solidFill>
              <a:sysClr val="windowText" lastClr="000000"/>
            </a:solidFill>
            <a:miter lim="800000"/>
            <a:headEnd/>
            <a:tailEnd/>
          </a:ln>
        </p:spPr>
        <p:txBody>
          <a:bodyPr anchor="ctr"/>
          <a:lstStyle/>
          <a:p>
            <a:pPr marL="0" marR="0" lvl="0" indent="0" algn="ctr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1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Calibri" pitchFamily="34" charset="0"/>
              </a:rPr>
              <a:t>Select </a:t>
            </a:r>
            <a:r>
              <a:rPr kumimoji="0" lang="en-US" sz="1800" b="1" i="1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Calibri" pitchFamily="34" charset="0"/>
              </a:rPr>
              <a:t>Decouple</a:t>
            </a:r>
          </a:p>
        </p:txBody>
      </p:sp>
    </p:spTree>
    <p:extLst>
      <p:ext uri="{BB962C8B-B14F-4D97-AF65-F5344CB8AC3E}">
        <p14:creationId xmlns:p14="http://schemas.microsoft.com/office/powerpoint/2010/main" val="29276697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F799139A-7B28-4C54-8964-A6B8FDA52D2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66750" y="579600"/>
            <a:ext cx="7820025" cy="5689272"/>
          </a:xfrm>
          <a:prstGeom prst="rect">
            <a:avLst/>
          </a:prstGeom>
        </p:spPr>
      </p:pic>
      <p:sp>
        <p:nvSpPr>
          <p:cNvPr id="7" name="Oval 6">
            <a:extLst>
              <a:ext uri="{FF2B5EF4-FFF2-40B4-BE49-F238E27FC236}">
                <a16:creationId xmlns:a16="http://schemas.microsoft.com/office/drawing/2014/main" id="{78AFADC7-3D74-4D2C-B718-07371F868321}"/>
              </a:ext>
            </a:extLst>
          </p:cNvPr>
          <p:cNvSpPr/>
          <p:nvPr/>
        </p:nvSpPr>
        <p:spPr>
          <a:xfrm>
            <a:off x="2296885" y="1295399"/>
            <a:ext cx="1019175" cy="238125"/>
          </a:xfrm>
          <a:prstGeom prst="ellipse">
            <a:avLst/>
          </a:prstGeom>
          <a:noFill/>
          <a:ln w="317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5E78270E-B767-4281-AD0C-6F0BBE2733B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14606" y="2615950"/>
            <a:ext cx="3314787" cy="1616571"/>
          </a:xfrm>
          <a:prstGeom prst="rect">
            <a:avLst/>
          </a:prstGeom>
        </p:spPr>
      </p:pic>
      <p:sp>
        <p:nvSpPr>
          <p:cNvPr id="9" name="AutoShape 6">
            <a:extLst>
              <a:ext uri="{FF2B5EF4-FFF2-40B4-BE49-F238E27FC236}">
                <a16:creationId xmlns:a16="http://schemas.microsoft.com/office/drawing/2014/main" id="{8BA02D4E-F6FD-47EA-BBAF-21E2F8F7851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52975" y="4198141"/>
            <a:ext cx="2009715" cy="761999"/>
          </a:xfrm>
          <a:prstGeom prst="wedgeRectCallout">
            <a:avLst>
              <a:gd name="adj1" fmla="val -32915"/>
              <a:gd name="adj2" fmla="val -83156"/>
            </a:avLst>
          </a:prstGeom>
          <a:solidFill>
            <a:srgbClr val="9BBB59">
              <a:lumMod val="20000"/>
              <a:lumOff val="80000"/>
            </a:srgbClr>
          </a:solidFill>
          <a:ln w="9525">
            <a:solidFill>
              <a:sysClr val="windowText" lastClr="000000"/>
            </a:solidFill>
            <a:miter lim="800000"/>
            <a:headEnd/>
            <a:tailEnd/>
          </a:ln>
        </p:spPr>
        <p:txBody>
          <a:bodyPr anchor="ctr"/>
          <a:lstStyle/>
          <a:p>
            <a:pPr marL="0" marR="0" lvl="0" indent="0" algn="ctr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i="1" kern="0" dirty="0">
                <a:solidFill>
                  <a:prstClr val="black"/>
                </a:solidFill>
                <a:cs typeface="Calibri" pitchFamily="34" charset="0"/>
              </a:rPr>
              <a:t>Select </a:t>
            </a:r>
            <a:r>
              <a:rPr lang="en-US" b="1" i="1" kern="0" dirty="0">
                <a:solidFill>
                  <a:prstClr val="black"/>
                </a:solidFill>
                <a:cs typeface="Calibri" pitchFamily="34" charset="0"/>
              </a:rPr>
              <a:t>Yes</a:t>
            </a:r>
            <a:r>
              <a:rPr lang="en-US" i="1" kern="0" dirty="0">
                <a:solidFill>
                  <a:prstClr val="black"/>
                </a:solidFill>
                <a:cs typeface="Calibri" pitchFamily="34" charset="0"/>
              </a:rPr>
              <a:t> to decouple reaction</a:t>
            </a:r>
            <a:endParaRPr kumimoji="0" lang="en-US" sz="1800" i="1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21464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D8D881A0-BE36-4FD3-8A75-EC4F74B5876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66750" y="589124"/>
            <a:ext cx="7820025" cy="5689272"/>
          </a:xfrm>
          <a:prstGeom prst="rect">
            <a:avLst/>
          </a:prstGeom>
        </p:spPr>
      </p:pic>
      <p:sp>
        <p:nvSpPr>
          <p:cNvPr id="7" name="Oval 6">
            <a:extLst>
              <a:ext uri="{FF2B5EF4-FFF2-40B4-BE49-F238E27FC236}">
                <a16:creationId xmlns:a16="http://schemas.microsoft.com/office/drawing/2014/main" id="{78AFADC7-3D74-4D2C-B718-07371F868321}"/>
              </a:ext>
            </a:extLst>
          </p:cNvPr>
          <p:cNvSpPr/>
          <p:nvPr/>
        </p:nvSpPr>
        <p:spPr>
          <a:xfrm>
            <a:off x="2239085" y="1295220"/>
            <a:ext cx="1019175" cy="238125"/>
          </a:xfrm>
          <a:prstGeom prst="ellipse">
            <a:avLst/>
          </a:prstGeom>
          <a:noFill/>
          <a:ln w="317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AutoShape 3">
            <a:extLst>
              <a:ext uri="{FF2B5EF4-FFF2-40B4-BE49-F238E27FC236}">
                <a16:creationId xmlns:a16="http://schemas.microsoft.com/office/drawing/2014/main" id="{06852E2F-4FA6-49FB-9952-442C5A43762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3286" y="85083"/>
            <a:ext cx="3890089" cy="761999"/>
          </a:xfrm>
          <a:prstGeom prst="wedgeRectCallout">
            <a:avLst>
              <a:gd name="adj1" fmla="val -32773"/>
              <a:gd name="adj2" fmla="val 5160"/>
            </a:avLst>
          </a:prstGeom>
          <a:solidFill>
            <a:sysClr val="window" lastClr="FFFFFF"/>
          </a:solidFill>
          <a:ln w="9525">
            <a:solidFill>
              <a:sysClr val="windowText" lastClr="000000"/>
            </a:solidFill>
            <a:miter lim="800000"/>
            <a:headEnd/>
            <a:tailEnd/>
          </a:ln>
          <a:effectLst/>
        </p:spPr>
        <p:txBody>
          <a:bodyPr lIns="91438" tIns="45718" rIns="91438" bIns="45718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000" kern="0" dirty="0">
                <a:solidFill>
                  <a:srgbClr val="F79646">
                    <a:lumMod val="75000"/>
                  </a:srgbClr>
                </a:solidFill>
                <a:cs typeface="Calibri" pitchFamily="34" charset="0"/>
              </a:rPr>
              <a:t>Aqueous reaction is moved to Redox Couples section</a:t>
            </a:r>
            <a:endParaRPr kumimoji="0" lang="en-US" sz="2000" i="0" u="none" strike="noStrike" kern="0" cap="none" spc="0" normalizeH="0" baseline="0" noProof="0" dirty="0">
              <a:ln>
                <a:noFill/>
              </a:ln>
              <a:solidFill>
                <a:srgbClr val="F79646">
                  <a:lumMod val="75000"/>
                </a:srgbClr>
              </a:solidFill>
              <a:effectLst/>
              <a:uLnTx/>
              <a:uFillTx/>
              <a:cs typeface="Calibri" pitchFamily="34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6B9FF57-6492-494D-95CD-BB45B148B6E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90808" y="1858694"/>
            <a:ext cx="3162383" cy="3140611"/>
          </a:xfrm>
          <a:prstGeom prst="rect">
            <a:avLst/>
          </a:prstGeom>
        </p:spPr>
      </p:pic>
      <p:sp>
        <p:nvSpPr>
          <p:cNvPr id="16" name="AutoShape 6">
            <a:extLst>
              <a:ext uri="{FF2B5EF4-FFF2-40B4-BE49-F238E27FC236}">
                <a16:creationId xmlns:a16="http://schemas.microsoft.com/office/drawing/2014/main" id="{75AC7F9D-217E-46CD-86A7-DF8E4DE7E33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40363" y="4928568"/>
            <a:ext cx="1852583" cy="857092"/>
          </a:xfrm>
          <a:prstGeom prst="wedgeRectCallout">
            <a:avLst>
              <a:gd name="adj1" fmla="val -33895"/>
              <a:gd name="adj2" fmla="val -64683"/>
            </a:avLst>
          </a:prstGeom>
          <a:solidFill>
            <a:srgbClr val="9BBB59">
              <a:lumMod val="20000"/>
              <a:lumOff val="80000"/>
            </a:srgbClr>
          </a:solidFill>
          <a:ln w="9525">
            <a:solidFill>
              <a:sysClr val="windowText" lastClr="000000"/>
            </a:solidFill>
            <a:miter lim="800000"/>
            <a:headEnd/>
            <a:tailEnd/>
          </a:ln>
        </p:spPr>
        <p:txBody>
          <a:bodyPr anchor="ctr"/>
          <a:lstStyle/>
          <a:p>
            <a:pPr marL="0" marR="0" lvl="0" indent="0" algn="ctr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i="1" kern="0" dirty="0">
                <a:solidFill>
                  <a:prstClr val="black"/>
                </a:solidFill>
                <a:cs typeface="Calibri" pitchFamily="34" charset="0"/>
              </a:rPr>
              <a:t>Select cancel to preserve current reactions</a:t>
            </a:r>
            <a:endParaRPr kumimoji="0" lang="en-US" sz="1800" i="1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cs typeface="Calibri" pitchFamily="34" charset="0"/>
            </a:endParaRPr>
          </a:p>
        </p:txBody>
      </p:sp>
      <p:sp>
        <p:nvSpPr>
          <p:cNvPr id="14" name="AutoShape 6">
            <a:extLst>
              <a:ext uri="{FF2B5EF4-FFF2-40B4-BE49-F238E27FC236}">
                <a16:creationId xmlns:a16="http://schemas.microsoft.com/office/drawing/2014/main" id="{57D4F57F-83A5-465E-8448-C88557D640E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73203" y="4952923"/>
            <a:ext cx="2009715" cy="761999"/>
          </a:xfrm>
          <a:prstGeom prst="wedgeRectCallout">
            <a:avLst>
              <a:gd name="adj1" fmla="val 36282"/>
              <a:gd name="adj2" fmla="val -66906"/>
            </a:avLst>
          </a:prstGeom>
          <a:solidFill>
            <a:srgbClr val="9BBB59">
              <a:lumMod val="20000"/>
              <a:lumOff val="80000"/>
            </a:srgbClr>
          </a:solidFill>
          <a:ln w="9525">
            <a:solidFill>
              <a:sysClr val="windowText" lastClr="000000"/>
            </a:solidFill>
            <a:miter lim="800000"/>
            <a:headEnd/>
            <a:tailEnd/>
          </a:ln>
        </p:spPr>
        <p:txBody>
          <a:bodyPr anchor="ctr"/>
          <a:lstStyle/>
          <a:p>
            <a:pPr marL="0" marR="0" lvl="0" indent="0" algn="ctr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i="1" kern="0" dirty="0">
                <a:solidFill>
                  <a:prstClr val="black"/>
                </a:solidFill>
                <a:cs typeface="Calibri" pitchFamily="34" charset="0"/>
              </a:rPr>
              <a:t>Select </a:t>
            </a:r>
            <a:r>
              <a:rPr lang="en-US" b="1" i="1" kern="0" dirty="0">
                <a:solidFill>
                  <a:prstClr val="black"/>
                </a:solidFill>
                <a:cs typeface="Calibri" pitchFamily="34" charset="0"/>
              </a:rPr>
              <a:t>OK</a:t>
            </a:r>
            <a:r>
              <a:rPr lang="en-US" i="1" kern="0" dirty="0">
                <a:solidFill>
                  <a:prstClr val="black"/>
                </a:solidFill>
                <a:cs typeface="Calibri" pitchFamily="34" charset="0"/>
              </a:rPr>
              <a:t> to rebalance reactions </a:t>
            </a:r>
            <a:endParaRPr kumimoji="0" lang="en-US" sz="1800" i="1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953879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9457</TotalTime>
  <Words>101</Words>
  <Application>Microsoft Office PowerPoint</Application>
  <PresentationFormat>On-screen Show (4:3)</PresentationFormat>
  <Paragraphs>15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Jia Wang</dc:creator>
  <cp:lastModifiedBy>Jia Wang</cp:lastModifiedBy>
  <cp:revision>26</cp:revision>
  <dcterms:created xsi:type="dcterms:W3CDTF">2020-11-05T20:59:18Z</dcterms:created>
  <dcterms:modified xsi:type="dcterms:W3CDTF">2022-03-10T00:28:38Z</dcterms:modified>
</cp:coreProperties>
</file>