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4" r:id="rId2"/>
    <p:sldId id="299" r:id="rId3"/>
    <p:sldId id="324" r:id="rId4"/>
    <p:sldId id="319" r:id="rId5"/>
    <p:sldId id="321" r:id="rId6"/>
    <p:sldId id="320" r:id="rId7"/>
    <p:sldId id="32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58" y="6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9018B-6B2B-4AD9-8133-AE4374F4F8F8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72C003-8488-47B9-A14D-06155C0E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41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72C003-8488-47B9-A14D-06155C0E855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105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27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5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23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45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02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86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81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8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1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26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8F706-B075-4D5E-9E40-256A74D2294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58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4804296-92BC-4C92-A0C2-FDC1318BD9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0204" y="566737"/>
            <a:ext cx="7803592" cy="5715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33600" y="3072770"/>
            <a:ext cx="4876800" cy="717311"/>
          </a:xfrm>
          <a:prstGeom prst="rect">
            <a:avLst/>
          </a:prstGeom>
          <a:solidFill>
            <a:srgbClr val="000000">
              <a:alpha val="63922"/>
            </a:srgbClr>
          </a:solidFill>
        </p:spPr>
        <p:txBody>
          <a:bodyPr wrap="square" lIns="100772" tIns="50387" rIns="100772" bIns="50387" rtlCol="0">
            <a:spAutoFit/>
          </a:bodyPr>
          <a:lstStyle/>
          <a:p>
            <a:pPr algn="ctr" defTabSz="1007734"/>
            <a:r>
              <a:rPr lang="en-US" sz="4000" b="1" dirty="0">
                <a:solidFill>
                  <a:srgbClr val="F79646">
                    <a:lumMod val="75000"/>
                  </a:srgbClr>
                </a:solidFill>
              </a:rPr>
              <a:t>Two-layer datasets</a:t>
            </a:r>
          </a:p>
        </p:txBody>
      </p:sp>
    </p:spTree>
    <p:extLst>
      <p:ext uri="{BB962C8B-B14F-4D97-AF65-F5344CB8AC3E}">
        <p14:creationId xmlns:p14="http://schemas.microsoft.com/office/powerpoint/2010/main" val="3719968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CD0A2F5-8E75-45AC-952A-5296EEAF6F6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-2" b="-530"/>
          <a:stretch/>
        </p:blipFill>
        <p:spPr>
          <a:xfrm>
            <a:off x="671512" y="569992"/>
            <a:ext cx="7800975" cy="567840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2225C7D-58FB-43FC-8250-88D686E195C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625" b="-2655"/>
          <a:stretch/>
        </p:blipFill>
        <p:spPr>
          <a:xfrm>
            <a:off x="3059563" y="2667000"/>
            <a:ext cx="2524125" cy="1371600"/>
          </a:xfrm>
          <a:prstGeom prst="rect">
            <a:avLst/>
          </a:prstGeom>
        </p:spPr>
      </p:pic>
      <p:sp>
        <p:nvSpPr>
          <p:cNvPr id="12" name="AutoShape 6">
            <a:extLst>
              <a:ext uri="{FF2B5EF4-FFF2-40B4-BE49-F238E27FC236}">
                <a16:creationId xmlns:a16="http://schemas.microsoft.com/office/drawing/2014/main" id="{0A9F941D-22AE-4BF5-8AF8-F8534447A2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925" y="1324535"/>
            <a:ext cx="2026826" cy="752317"/>
          </a:xfrm>
          <a:prstGeom prst="wedgeRectCallout">
            <a:avLst>
              <a:gd name="adj1" fmla="val -34728"/>
              <a:gd name="adj2" fmla="val -8850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File </a:t>
            </a:r>
            <a:r>
              <a:rPr lang="en-US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 New  </a:t>
            </a:r>
            <a:r>
              <a:rPr lang="en-US" i="1" dirty="0" err="1">
                <a:solidFill>
                  <a:prstClr val="black"/>
                </a:solidFill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Sorbing</a:t>
            </a:r>
            <a:r>
              <a:rPr lang="en-US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 Surfaces…</a:t>
            </a:r>
            <a:endParaRPr lang="en-US" i="1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AutoShape 6">
            <a:extLst>
              <a:ext uri="{FF2B5EF4-FFF2-40B4-BE49-F238E27FC236}">
                <a16:creationId xmlns:a16="http://schemas.microsoft.com/office/drawing/2014/main" id="{F5B6D984-AC43-4ABC-945F-E53664F34B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5670" y="2590800"/>
            <a:ext cx="1775414" cy="463293"/>
          </a:xfrm>
          <a:prstGeom prst="wedgeRectCallout">
            <a:avLst>
              <a:gd name="adj1" fmla="val -32324"/>
              <a:gd name="adj2" fmla="val 85251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Select two-layer</a:t>
            </a:r>
          </a:p>
        </p:txBody>
      </p:sp>
      <p:sp>
        <p:nvSpPr>
          <p:cNvPr id="3" name="AutoShape 6">
            <a:extLst>
              <a:ext uri="{FF2B5EF4-FFF2-40B4-BE49-F238E27FC236}">
                <a16:creationId xmlns:a16="http://schemas.microsoft.com/office/drawing/2014/main" id="{D6AAAE04-EF37-4DF8-B479-6FB790A8E7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5296" y="3683776"/>
            <a:ext cx="3627912" cy="862047"/>
          </a:xfrm>
          <a:prstGeom prst="wedgeRectCallout">
            <a:avLst>
              <a:gd name="adj1" fmla="val -33775"/>
              <a:gd name="adj2" fmla="val -74866"/>
            </a:avLst>
          </a:prstGeom>
          <a:solidFill>
            <a:srgbClr val="9BBB59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 pitchFamily="34" charset="0"/>
              </a:rPr>
              <a:t>Choose a convention for polydentate complexation, if desired</a:t>
            </a:r>
          </a:p>
        </p:txBody>
      </p:sp>
    </p:spTree>
    <p:extLst>
      <p:ext uri="{BB962C8B-B14F-4D97-AF65-F5344CB8AC3E}">
        <p14:creationId xmlns:p14="http://schemas.microsoft.com/office/powerpoint/2010/main" val="719495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250DE77E-1706-4E40-8813-5FCF6DD2C7B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" b="-706"/>
          <a:stretch/>
        </p:blipFill>
        <p:spPr>
          <a:xfrm>
            <a:off x="671512" y="576268"/>
            <a:ext cx="7800975" cy="5748332"/>
          </a:xfrm>
          <a:prstGeom prst="rect">
            <a:avLst/>
          </a:prstGeom>
        </p:spPr>
      </p:pic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3657600" y="3200400"/>
            <a:ext cx="3018312" cy="990600"/>
          </a:xfrm>
          <a:prstGeom prst="wedgeRectCallout">
            <a:avLst>
              <a:gd name="adj1" fmla="val -30769"/>
              <a:gd name="adj2" fmla="val -87541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Aqueous species are drawn from this thermo dataset to create surface reactions</a:t>
            </a:r>
          </a:p>
        </p:txBody>
      </p:sp>
      <p:sp>
        <p:nvSpPr>
          <p:cNvPr id="9" name="Oval 8"/>
          <p:cNvSpPr/>
          <p:nvPr/>
        </p:nvSpPr>
        <p:spPr>
          <a:xfrm>
            <a:off x="2492829" y="2058603"/>
            <a:ext cx="1904999" cy="283030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utoShape 6"/>
          <p:cNvSpPr>
            <a:spLocks noChangeArrowheads="1"/>
          </p:cNvSpPr>
          <p:nvPr/>
        </p:nvSpPr>
        <p:spPr bwMode="auto">
          <a:xfrm>
            <a:off x="5791200" y="1306286"/>
            <a:ext cx="2464977" cy="752317"/>
          </a:xfrm>
          <a:prstGeom prst="wedgeRectCallout">
            <a:avLst>
              <a:gd name="adj1" fmla="val -37633"/>
              <a:gd name="adj2" fmla="val 6692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Enter a unique identifier for the </a:t>
            </a:r>
            <a:r>
              <a:rPr lang="en-US" i="1" dirty="0" err="1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sorbing</a:t>
            </a:r>
            <a:r>
              <a:rPr lang="en-US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surface</a:t>
            </a:r>
          </a:p>
        </p:txBody>
      </p:sp>
      <p:sp>
        <p:nvSpPr>
          <p:cNvPr id="15" name="AutoShape 6"/>
          <p:cNvSpPr>
            <a:spLocks noChangeArrowheads="1"/>
          </p:cNvSpPr>
          <p:nvPr/>
        </p:nvSpPr>
        <p:spPr bwMode="auto">
          <a:xfrm>
            <a:off x="283029" y="2489381"/>
            <a:ext cx="2209800" cy="1102905"/>
          </a:xfrm>
          <a:prstGeom prst="wedgeRectCallout">
            <a:avLst>
              <a:gd name="adj1" fmla="val 63141"/>
              <a:gd name="adj2" fmla="val -40106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You can optionally set a constant potential or capacitance value</a:t>
            </a:r>
          </a:p>
        </p:txBody>
      </p:sp>
    </p:spTree>
    <p:extLst>
      <p:ext uri="{BB962C8B-B14F-4D97-AF65-F5344CB8AC3E}">
        <p14:creationId xmlns:p14="http://schemas.microsoft.com/office/powerpoint/2010/main" val="1683629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AD6F653-5D11-4AAE-8DB0-5259612458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58" y="576262"/>
            <a:ext cx="7805482" cy="5705475"/>
          </a:xfrm>
          <a:prstGeom prst="rect">
            <a:avLst/>
          </a:prstGeom>
        </p:spPr>
      </p:pic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2008414" y="4672645"/>
            <a:ext cx="3733800" cy="762000"/>
          </a:xfrm>
          <a:prstGeom prst="wedgeRectCallout">
            <a:avLst>
              <a:gd name="adj1" fmla="val -31387"/>
              <a:gd name="adj2" fmla="val -85576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Compose new Basis surface species &gt;(s)</a:t>
            </a:r>
            <a:r>
              <a:rPr lang="en-US" i="1" dirty="0" err="1">
                <a:latin typeface="Calibri" pitchFamily="34" charset="0"/>
                <a:cs typeface="Calibri" pitchFamily="34" charset="0"/>
              </a:rPr>
              <a:t>FeOH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from elements: add Fe, O, H</a:t>
            </a: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152400" y="172557"/>
            <a:ext cx="4724400" cy="894243"/>
          </a:xfrm>
          <a:prstGeom prst="wedgeRectCallout">
            <a:avLst>
              <a:gd name="adj1" fmla="val -34788"/>
              <a:gd name="adj2" fmla="val 1219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Two-layer datasets must have one or more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sorbing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sites – the Basis surface species</a:t>
            </a:r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4343400" y="2037131"/>
            <a:ext cx="3052763" cy="503275"/>
          </a:xfrm>
          <a:prstGeom prst="wedgeRectCallout">
            <a:avLst>
              <a:gd name="adj1" fmla="val -58670"/>
              <a:gd name="adj2" fmla="val -22689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Uncomplexed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strong site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AE785C5-5FE0-4E5C-AB4B-A51D6228D8B0}"/>
              </a:ext>
            </a:extLst>
          </p:cNvPr>
          <p:cNvSpPr/>
          <p:nvPr/>
        </p:nvSpPr>
        <p:spPr>
          <a:xfrm>
            <a:off x="683904" y="1959428"/>
            <a:ext cx="1366693" cy="222399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76200" y="2362200"/>
            <a:ext cx="1366692" cy="789848"/>
          </a:xfrm>
          <a:prstGeom prst="wedgeRectCallout">
            <a:avLst>
              <a:gd name="adj1" fmla="val 22322"/>
              <a:gd name="adj2" fmla="val -782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Right-click →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Add</a:t>
            </a:r>
          </a:p>
        </p:txBody>
      </p:sp>
    </p:spTree>
    <p:extLst>
      <p:ext uri="{BB962C8B-B14F-4D97-AF65-F5344CB8AC3E}">
        <p14:creationId xmlns:p14="http://schemas.microsoft.com/office/powerpoint/2010/main" val="3298439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DC2679E7-EC00-4CA4-94DF-0A0F94E89B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7224" y="570947"/>
            <a:ext cx="7820025" cy="5716105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567417" y="2501984"/>
            <a:ext cx="1371599" cy="19223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4860850" y="1752600"/>
            <a:ext cx="3140150" cy="762000"/>
          </a:xfrm>
          <a:prstGeom prst="wedgeRectCallout">
            <a:avLst>
              <a:gd name="adj1" fmla="val -63433"/>
              <a:gd name="adj2" fmla="val -3101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Fe(OH)</a:t>
            </a:r>
            <a:r>
              <a:rPr lang="en-US" i="1" baseline="-25000" dirty="0">
                <a:latin typeface="Calibri" pitchFamily="34" charset="0"/>
                <a:cs typeface="Calibri" pitchFamily="34" charset="0"/>
              </a:rPr>
              <a:t>3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(</a:t>
            </a:r>
            <a:r>
              <a:rPr lang="en-US" i="1" dirty="0" err="1">
                <a:latin typeface="Calibri" pitchFamily="34" charset="0"/>
                <a:cs typeface="Calibri" pitchFamily="34" charset="0"/>
              </a:rPr>
              <a:t>ppd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) selected from list of minerals in thermo dataset</a:t>
            </a: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76200" y="2887078"/>
            <a:ext cx="1371600" cy="789848"/>
          </a:xfrm>
          <a:prstGeom prst="wedgeRectCallout">
            <a:avLst>
              <a:gd name="adj1" fmla="val 13109"/>
              <a:gd name="adj2" fmla="val -81129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Right-click →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Add</a:t>
            </a:r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152400" y="172557"/>
            <a:ext cx="4708450" cy="894243"/>
          </a:xfrm>
          <a:prstGeom prst="wedgeRectCallout">
            <a:avLst>
              <a:gd name="adj1" fmla="val -34788"/>
              <a:gd name="adj2" fmla="val 1219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Associate surface sites with minerals from a thermo dataset and set their site density</a:t>
            </a:r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2209800" y="4073274"/>
            <a:ext cx="3585497" cy="1143000"/>
          </a:xfrm>
          <a:prstGeom prst="wedgeRectCallout">
            <a:avLst>
              <a:gd name="adj1" fmla="val -33254"/>
              <a:gd name="adj2" fmla="val -8274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Each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sorbing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mineral can contain one or more of the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sorbing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sites (the surface basis species)</a:t>
            </a:r>
          </a:p>
        </p:txBody>
      </p:sp>
      <p:sp>
        <p:nvSpPr>
          <p:cNvPr id="10" name="AutoShape 3"/>
          <p:cNvSpPr>
            <a:spLocks noChangeArrowheads="1"/>
          </p:cNvSpPr>
          <p:nvPr/>
        </p:nvSpPr>
        <p:spPr bwMode="auto">
          <a:xfrm>
            <a:off x="3613679" y="2310133"/>
            <a:ext cx="685800" cy="519808"/>
          </a:xfrm>
          <a:prstGeom prst="wedgeRectCallout">
            <a:avLst>
              <a:gd name="adj1" fmla="val -27873"/>
              <a:gd name="adj2" fmla="val -7268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</a:t>
            </a:r>
            <a:r>
              <a:rPr lang="en-US" sz="2000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sp</a:t>
            </a:r>
            <a:endParaRPr lang="en-US" sz="2000" b="1" baseline="-25000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AutoShape 3">
            <a:extLst>
              <a:ext uri="{FF2B5EF4-FFF2-40B4-BE49-F238E27FC236}">
                <a16:creationId xmlns:a16="http://schemas.microsoft.com/office/drawing/2014/main" id="{DE2C6D77-5738-43EA-BFC2-A01B10F03B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9200" y="4073275"/>
            <a:ext cx="2461079" cy="1108325"/>
          </a:xfrm>
          <a:prstGeom prst="wedgeRectCallout">
            <a:avLst>
              <a:gd name="adj1" fmla="val -22293"/>
              <a:gd name="adj2" fmla="val -89463"/>
            </a:avLst>
          </a:prstGeom>
          <a:solidFill>
            <a:sysClr val="window" lastClr="FFFF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cs typeface="Calibri" pitchFamily="34" charset="0"/>
              </a:rPr>
              <a:t>Enter </a:t>
            </a:r>
            <a:r>
              <a:rPr lang="en-US" sz="2000" kern="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s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cs typeface="Calibri" pitchFamily="34" charset="0"/>
              </a:rPr>
              <a:t>ite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cs typeface="Calibri" pitchFamily="34" charset="0"/>
              </a:rPr>
              <a:t> density in moles/mole mineral or sites/nm</a:t>
            </a:r>
            <a:r>
              <a:rPr kumimoji="0" 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cs typeface="Calibri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830575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9B4A374-2DA7-4B3D-9785-AE307E2C801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0" t="-265" r="70" b="43155"/>
          <a:stretch/>
        </p:blipFill>
        <p:spPr>
          <a:xfrm>
            <a:off x="666750" y="566737"/>
            <a:ext cx="7820025" cy="3264444"/>
          </a:xfrm>
          <a:prstGeom prst="rect">
            <a:avLst/>
          </a:prstGeom>
        </p:spPr>
      </p:pic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4038600" y="1506160"/>
            <a:ext cx="1981200" cy="762000"/>
          </a:xfrm>
          <a:prstGeom prst="wedgeRectCallout">
            <a:avLst>
              <a:gd name="adj1" fmla="val -61247"/>
              <a:gd name="adj2" fmla="val 3208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Deprotonated strong </a:t>
            </a:r>
            <a:r>
              <a:rPr lang="en-US" i="1" dirty="0" err="1">
                <a:latin typeface="Calibri" pitchFamily="34" charset="0"/>
                <a:cs typeface="Calibri" pitchFamily="34" charset="0"/>
              </a:rPr>
              <a:t>sorbing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site</a:t>
            </a:r>
          </a:p>
        </p:txBody>
      </p:sp>
      <p:sp>
        <p:nvSpPr>
          <p:cNvPr id="7" name="Oval 6"/>
          <p:cNvSpPr/>
          <p:nvPr/>
        </p:nvSpPr>
        <p:spPr>
          <a:xfrm>
            <a:off x="628650" y="2836108"/>
            <a:ext cx="1211008" cy="222399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36743" y="3276600"/>
            <a:ext cx="1240964" cy="789848"/>
          </a:xfrm>
          <a:prstGeom prst="wedgeRectCallout">
            <a:avLst>
              <a:gd name="adj1" fmla="val 18632"/>
              <a:gd name="adj2" fmla="val -77916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195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Right-click → </a:t>
            </a:r>
            <a:r>
              <a:rPr lang="en-US" sz="195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Add</a:t>
            </a:r>
          </a:p>
        </p:txBody>
      </p:sp>
      <p:sp>
        <p:nvSpPr>
          <p:cNvPr id="10" name="AutoShape 3"/>
          <p:cNvSpPr>
            <a:spLocks noChangeArrowheads="1"/>
          </p:cNvSpPr>
          <p:nvPr/>
        </p:nvSpPr>
        <p:spPr bwMode="auto">
          <a:xfrm>
            <a:off x="152400" y="172557"/>
            <a:ext cx="4419600" cy="894243"/>
          </a:xfrm>
          <a:prstGeom prst="wedgeRectCallout">
            <a:avLst>
              <a:gd name="adj1" fmla="val -34788"/>
              <a:gd name="adj2" fmla="val 1219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Add surface protonation, deprotonation, and complexation reactions</a:t>
            </a:r>
          </a:p>
        </p:txBody>
      </p:sp>
      <p:sp>
        <p:nvSpPr>
          <p:cNvPr id="13" name="AutoShape 3"/>
          <p:cNvSpPr>
            <a:spLocks noChangeArrowheads="1"/>
          </p:cNvSpPr>
          <p:nvPr/>
        </p:nvSpPr>
        <p:spPr bwMode="auto">
          <a:xfrm>
            <a:off x="1915858" y="4022650"/>
            <a:ext cx="2407827" cy="789848"/>
          </a:xfrm>
          <a:prstGeom prst="wedgeRectCallout">
            <a:avLst>
              <a:gd name="adj1" fmla="val -22118"/>
              <a:gd name="adj2" fmla="val -83619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Click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add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to bring up the Add Entry dialog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99F6580-4FE2-4B4F-9497-30EC8741B0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67287" y="3207582"/>
            <a:ext cx="3810000" cy="3590925"/>
          </a:xfrm>
          <a:prstGeom prst="rect">
            <a:avLst/>
          </a:prstGeom>
        </p:spPr>
      </p:pic>
      <p:sp>
        <p:nvSpPr>
          <p:cNvPr id="16" name="Bent Arrow 3">
            <a:extLst>
              <a:ext uri="{FF2B5EF4-FFF2-40B4-BE49-F238E27FC236}">
                <a16:creationId xmlns:a16="http://schemas.microsoft.com/office/drawing/2014/main" id="{C9F0D4B6-A3E3-4EBA-8D64-4E6D74035288}"/>
              </a:ext>
            </a:extLst>
          </p:cNvPr>
          <p:cNvSpPr/>
          <p:nvPr/>
        </p:nvSpPr>
        <p:spPr>
          <a:xfrm flipV="1">
            <a:off x="3657600" y="4909248"/>
            <a:ext cx="1251260" cy="885184"/>
          </a:xfrm>
          <a:prstGeom prst="bentArrow">
            <a:avLst>
              <a:gd name="adj1" fmla="val 29095"/>
              <a:gd name="adj2" fmla="val 29028"/>
              <a:gd name="adj3" fmla="val 25000"/>
              <a:gd name="adj4" fmla="val 420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FB6BD73F-F6C1-4259-92D7-740F165976A8}"/>
              </a:ext>
            </a:extLst>
          </p:cNvPr>
          <p:cNvSpPr/>
          <p:nvPr/>
        </p:nvSpPr>
        <p:spPr>
          <a:xfrm>
            <a:off x="7734299" y="6422271"/>
            <a:ext cx="1004887" cy="32785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34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7D46ACE-CF6A-4A51-9103-57A261DE0B7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" b="136"/>
          <a:stretch/>
        </p:blipFill>
        <p:spPr>
          <a:xfrm>
            <a:off x="709612" y="533400"/>
            <a:ext cx="8105775" cy="5943599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691243" y="2892173"/>
            <a:ext cx="1211008" cy="222399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utoShape 3"/>
          <p:cNvSpPr>
            <a:spLocks noChangeArrowheads="1"/>
          </p:cNvSpPr>
          <p:nvPr/>
        </p:nvSpPr>
        <p:spPr bwMode="auto">
          <a:xfrm>
            <a:off x="6705600" y="3132158"/>
            <a:ext cx="1981200" cy="789848"/>
          </a:xfrm>
          <a:prstGeom prst="wedgeRectCallout">
            <a:avLst>
              <a:gd name="adj1" fmla="val -63892"/>
              <a:gd name="adj2" fmla="val 317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Supply reaction coefficients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AutoShape 3">
            <a:extLst>
              <a:ext uri="{FF2B5EF4-FFF2-40B4-BE49-F238E27FC236}">
                <a16:creationId xmlns:a16="http://schemas.microsoft.com/office/drawing/2014/main" id="{C8690E44-61B4-4D01-B00A-E0AA470EC4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6440" y="4155621"/>
            <a:ext cx="3310603" cy="1002142"/>
          </a:xfrm>
          <a:prstGeom prst="wedgeRectCallout">
            <a:avLst>
              <a:gd name="adj1" fmla="val -66445"/>
              <a:gd name="adj2" fmla="val 1305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Surface complex is composed of aqueous species and an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uncomplexed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surface site</a:t>
            </a:r>
          </a:p>
        </p:txBody>
      </p:sp>
      <p:sp>
        <p:nvSpPr>
          <p:cNvPr id="8" name="AutoShape 12">
            <a:extLst>
              <a:ext uri="{FF2B5EF4-FFF2-40B4-BE49-F238E27FC236}">
                <a16:creationId xmlns:a16="http://schemas.microsoft.com/office/drawing/2014/main" id="{115AFB05-3285-45F6-816D-937EA8AB91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5562600"/>
            <a:ext cx="3657600" cy="1219200"/>
          </a:xfrm>
          <a:prstGeom prst="wedgeRectCallout">
            <a:avLst>
              <a:gd name="adj1" fmla="val 31096"/>
              <a:gd name="adj2" fmla="val -71055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In GWB 2021 and newer releases, set a polynomial temperature expansion for the equilibrium constant; “a” is the log K value at 25°C.</a:t>
            </a:r>
          </a:p>
        </p:txBody>
      </p:sp>
    </p:spTree>
    <p:extLst>
      <p:ext uri="{BB962C8B-B14F-4D97-AF65-F5344CB8AC3E}">
        <p14:creationId xmlns:p14="http://schemas.microsoft.com/office/powerpoint/2010/main" val="217190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13428</TotalTime>
  <Words>223</Words>
  <Application>Microsoft Office PowerPoint</Application>
  <PresentationFormat>On-screen Show (4:3)</PresentationFormat>
  <Paragraphs>25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bfarrell</dc:creator>
  <cp:lastModifiedBy>Jia Wang</cp:lastModifiedBy>
  <cp:revision>114</cp:revision>
  <dcterms:created xsi:type="dcterms:W3CDTF">2013-10-01T15:24:04Z</dcterms:created>
  <dcterms:modified xsi:type="dcterms:W3CDTF">2022-03-10T23:08:57Z</dcterms:modified>
</cp:coreProperties>
</file>