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7" r:id="rId2"/>
    <p:sldId id="287" r:id="rId3"/>
    <p:sldId id="299" r:id="rId4"/>
    <p:sldId id="301" r:id="rId5"/>
    <p:sldId id="285" r:id="rId6"/>
    <p:sldId id="300" r:id="rId7"/>
    <p:sldId id="286" r:id="rId8"/>
    <p:sldId id="296" r:id="rId9"/>
    <p:sldId id="29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E8AA7E69-26FD-4BA2-97B2-16723074D5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45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988F8D19-32D7-4108-9E3D-9A9A5BEAC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7687"/>
            <a:ext cx="7820025" cy="57626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334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477000" y="2476500"/>
            <a:ext cx="1600200" cy="419100"/>
          </a:xfrm>
          <a:prstGeom prst="wedgeRectCallout">
            <a:avLst>
              <a:gd name="adj1" fmla="val -74078"/>
              <a:gd name="adj2" fmla="val -375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Clean water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118681" y="128588"/>
            <a:ext cx="3505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domain’s starting fluid composition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Initial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</a:p>
        </p:txBody>
      </p:sp>
    </p:spTree>
    <p:extLst>
      <p:ext uri="{BB962C8B-B14F-4D97-AF65-F5344CB8AC3E}">
        <p14:creationId xmlns:p14="http://schemas.microsoft.com/office/powerpoint/2010/main" val="15559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F60E7A77-8809-4E67-8F2F-C8BAD2B69F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7687"/>
            <a:ext cx="7820025" cy="576262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5562600" y="1102037"/>
            <a:ext cx="3429000" cy="743079"/>
          </a:xfrm>
          <a:prstGeom prst="wedgeRectCallout">
            <a:avLst>
              <a:gd name="adj1" fmla="val -61415"/>
              <a:gd name="adj2" fmla="val 3264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Inlet fluid “contaminated” enters the domain from t = 0 to 2 years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716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562600" y="1905000"/>
            <a:ext cx="3429000" cy="743079"/>
          </a:xfrm>
          <a:prstGeom prst="wedgeRectCallout">
            <a:avLst>
              <a:gd name="adj1" fmla="val -61415"/>
              <a:gd name="adj2" fmla="val -3529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Inlet fluid “flush” enters the domain from t = 2 to 10 years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600200" y="128588"/>
            <a:ext cx="47244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Define the reaction intervals. Specify what fluids flow into the domain, and when.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838200" y="2819400"/>
            <a:ext cx="2438400" cy="762000"/>
          </a:xfrm>
          <a:prstGeom prst="wedgeRectCallout">
            <a:avLst>
              <a:gd name="adj1" fmla="val -31649"/>
              <a:gd name="adj2" fmla="val -785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Click to add a new reaction interval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7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69D50E2A-D2A0-4094-B3A8-AA5A6E984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71437"/>
            <a:ext cx="7820025" cy="671512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6448425" y="1193006"/>
            <a:ext cx="2543174" cy="1219200"/>
          </a:xfrm>
          <a:prstGeom prst="wedgeRectCallout">
            <a:avLst>
              <a:gd name="adj1" fmla="val -65934"/>
              <a:gd name="adj2" fmla="val 3601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Inlet fluid named “contaminated” carries </a:t>
            </a:r>
            <a:r>
              <a:rPr lang="en-US" sz="1800" i="1" dirty="0" err="1">
                <a:solidFill>
                  <a:prstClr val="black"/>
                </a:solidFill>
                <a:cs typeface="Calibri" pitchFamily="34" charset="0"/>
              </a:rPr>
              <a:t>Pb</a:t>
            </a:r>
            <a:r>
              <a:rPr lang="en-US" sz="1800" i="1" baseline="30000" dirty="0">
                <a:solidFill>
                  <a:prstClr val="black"/>
                </a:solidFill>
                <a:cs typeface="Calibri" pitchFamily="34" charset="0"/>
              </a:rPr>
              <a:t>++</a:t>
            </a:r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and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Br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into domain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133600" y="6266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419850" y="4243388"/>
            <a:ext cx="2581273" cy="1066800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Clean rinse water: negligible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and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Br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in the “flush” inlet fluid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676400" y="5867400"/>
            <a:ext cx="2438400" cy="457200"/>
          </a:xfrm>
          <a:prstGeom prst="wedgeRectCallout">
            <a:avLst>
              <a:gd name="adj1" fmla="val -67196"/>
              <a:gd name="adj2" fmla="val 3601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Click to add a new fluid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6465093" y="2489597"/>
            <a:ext cx="2543173" cy="838200"/>
          </a:xfrm>
          <a:prstGeom prst="wedgeRectCallout">
            <a:avLst>
              <a:gd name="adj1" fmla="val -66415"/>
              <a:gd name="adj2" fmla="val -3802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The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Br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acts as a tracer in our model.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FEAB32F2-1B90-4A1F-BFD6-7D1D936E7816}"/>
              </a:ext>
            </a:extLst>
          </p:cNvPr>
          <p:cNvSpPr/>
          <p:nvPr/>
        </p:nvSpPr>
        <p:spPr>
          <a:xfrm>
            <a:off x="2133600" y="626654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276600" y="132338"/>
            <a:ext cx="3124200" cy="838200"/>
          </a:xfrm>
          <a:prstGeom prst="wedgeRectCallout">
            <a:avLst>
              <a:gd name="adj1" fmla="val -58995"/>
              <a:gd name="adj2" fmla="val 3471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The various inlet fluids are defined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Fluids 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pane</a:t>
            </a:r>
          </a:p>
        </p:txBody>
      </p:sp>
    </p:spTree>
    <p:extLst>
      <p:ext uri="{BB962C8B-B14F-4D97-AF65-F5344CB8AC3E}">
        <p14:creationId xmlns:p14="http://schemas.microsoft.com/office/powerpoint/2010/main" val="239036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2D768041-3158-4357-8EC1-48F2654BB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5720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953000" y="128588"/>
            <a:ext cx="33528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domain size and gridding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Domain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715000" y="2838321"/>
            <a:ext cx="28956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Domain is 1 km long, divided into 400 nodal blocks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58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A39EA335-698E-4812-B029-19AA12B05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9718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429000" y="128588"/>
            <a:ext cx="2362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Specify flow rate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Flow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057400" y="3962400"/>
            <a:ext cx="3067050" cy="743079"/>
          </a:xfrm>
          <a:prstGeom prst="wedgeRectCallout">
            <a:avLst>
              <a:gd name="adj1" fmla="val -28504"/>
              <a:gd name="adj2" fmla="val -851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pt-BR" sz="1800" i="1" dirty="0">
                <a:solidFill>
                  <a:prstClr val="black"/>
                </a:solidFill>
                <a:cs typeface="Calibri" pitchFamily="34" charset="0"/>
              </a:rPr>
              <a:t>Set specific discharge or hydraulic head/ potential drop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76200" y="1542921"/>
            <a:ext cx="3200400" cy="1124079"/>
          </a:xfrm>
          <a:prstGeom prst="wedgeRectCallout">
            <a:avLst>
              <a:gd name="adj1" fmla="val 28785"/>
              <a:gd name="adj2" fmla="val 9876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pt-BR" sz="1800" i="1" dirty="0">
                <a:solidFill>
                  <a:prstClr val="black"/>
                </a:solidFill>
                <a:cs typeface="Calibri" pitchFamily="34" charset="0"/>
              </a:rPr>
              <a:t>Set flowrate for 1st and 2nd reaction intervals individually, or set one flowrate for all intervals</a:t>
            </a:r>
          </a:p>
        </p:txBody>
      </p:sp>
    </p:spTree>
    <p:extLst>
      <p:ext uri="{BB962C8B-B14F-4D97-AF65-F5344CB8AC3E}">
        <p14:creationId xmlns:p14="http://schemas.microsoft.com/office/powerpoint/2010/main" val="1942365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463A692F-55A1-486F-92F4-B6F833AC2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257800" y="10668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403715" y="122610"/>
            <a:ext cx="3587885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various mass transport properties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Medium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267200" y="3828921"/>
            <a:ext cx="28956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Used to calculate coefficient of hydrodynamic dispersion.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038600" y="1542921"/>
            <a:ext cx="24384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Porosity affects groundwater velocity.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63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7BFDD1C5-CED0-422E-B09F-6165BE8C95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479"/>
          <a:stretch/>
        </p:blipFill>
        <p:spPr>
          <a:xfrm>
            <a:off x="661987" y="542925"/>
            <a:ext cx="7820025" cy="838200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8452BDD2-B96E-4907-99DA-260BF94A65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362" y="2667000"/>
            <a:ext cx="6429375" cy="371475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6019800" y="2400300"/>
            <a:ext cx="2590800" cy="1193259"/>
          </a:xfrm>
          <a:prstGeom prst="wedgeRectCallout">
            <a:avLst>
              <a:gd name="adj1" fmla="val -65404"/>
              <a:gd name="adj2" fmla="val 286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Kd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describes distribution coefficient between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and aquifer sediments.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Br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does not sorb.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 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548438" y="5810250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traces the model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19101" y="1322436"/>
            <a:ext cx="2438399" cy="838200"/>
          </a:xfrm>
          <a:prstGeom prst="wedgeRectCallout">
            <a:avLst>
              <a:gd name="adj1" fmla="val -29610"/>
              <a:gd name="adj2" fmla="val -9024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File → Open →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Surfaces…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143000" y="3893820"/>
            <a:ext cx="3429000" cy="678180"/>
          </a:xfrm>
          <a:prstGeom prst="wedgeRectCallout">
            <a:avLst>
              <a:gd name="adj1" fmla="val -31816"/>
              <a:gd name="adj2" fmla="val -7716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You can add any number of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Kd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Freundlich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, or Langmuir isotherm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s.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143000" y="4953000"/>
            <a:ext cx="4724400" cy="765079"/>
          </a:xfrm>
          <a:prstGeom prst="wedgeRectCallout">
            <a:avLst>
              <a:gd name="adj1" fmla="val -32818"/>
              <a:gd name="adj2" fmla="val -8163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You can also account for ion exchange or surface complexation using the two-layer model.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Bent Arrow 9">
            <a:extLst>
              <a:ext uri="{FF2B5EF4-FFF2-40B4-BE49-F238E27FC236}">
                <a16:creationId xmlns:a16="http://schemas.microsoft.com/office/drawing/2014/main" xmlns="" id="{57499AF4-E4AD-46E5-B170-FD8F0705442D}"/>
              </a:ext>
            </a:extLst>
          </p:cNvPr>
          <p:cNvSpPr/>
          <p:nvPr/>
        </p:nvSpPr>
        <p:spPr>
          <a:xfrm rot="5400000">
            <a:off x="2857500" y="1714500"/>
            <a:ext cx="1600200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571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map&#10;&#10;Description automatically generated">
            <a:extLst>
              <a:ext uri="{FF2B5EF4-FFF2-40B4-BE49-F238E27FC236}">
                <a16:creationId xmlns:a16="http://schemas.microsoft.com/office/drawing/2014/main" xmlns="" id="{B803625D-78B7-4F0F-A142-12D614FDB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76262"/>
            <a:ext cx="7772400" cy="570547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1447800" y="1066800"/>
            <a:ext cx="3446834" cy="743079"/>
          </a:xfrm>
          <a:prstGeom prst="wedgeRectCallout">
            <a:avLst>
              <a:gd name="adj1" fmla="val 20059"/>
              <a:gd name="adj2" fmla="val 10824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Sorption retards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transport relative to nonreactive tracer Br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546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284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50</cp:revision>
  <dcterms:created xsi:type="dcterms:W3CDTF">2013-10-01T15:24:04Z</dcterms:created>
  <dcterms:modified xsi:type="dcterms:W3CDTF">2019-09-23T21:50:34Z</dcterms:modified>
</cp:coreProperties>
</file>