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1" r:id="rId6"/>
    <p:sldId id="268" r:id="rId7"/>
    <p:sldId id="269" r:id="rId8"/>
    <p:sldId id="272" r:id="rId9"/>
    <p:sldId id="273" r:id="rId10"/>
    <p:sldId id="270" r:id="rId11"/>
  </p:sldIdLst>
  <p:sldSz cx="9144000" cy="6858000" type="screen4x3"/>
  <p:notesSz cx="7772400" cy="10058400"/>
  <p:defaultTextStyle>
    <a:defPPr>
      <a:defRPr lang="en-US"/>
    </a:defPPr>
    <a:lvl1pPr marL="0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726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250BC60-45D3-4E42-A897-477E06A9206B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63504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9F9E23A-DEA2-4527-8EF5-7F00A9ED79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39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95934" marR="0" indent="-195934" rtl="0" hangingPunct="0">
      <a:tabLst/>
      <a:defRPr lang="en-US" sz="18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14726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9E23A-DEA2-4527-8EF5-7F00A9ED79C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628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9E23A-DEA2-4527-8EF5-7F00A9ED79C6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62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AC139B-9783-4B56-AAD7-F9F098565F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883F4E-91D5-4F67-B207-EA83F6D066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2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11194D-1DE7-4CFF-9022-857090AE4DE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5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139B-9783-4B56-AAD7-F9F098565FD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6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64E2-CD5F-4DC6-9425-53FA4654948D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8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0DFB-AEEB-4E05-BA10-79DC9F9F48E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8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F3DCD-A6EF-4E25-8081-B924C56B1A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24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BEDD-8A2A-4868-B657-F2962363632A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23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F80D-B4F6-4E5B-8A50-B1088E57C8B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4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7660-867F-41A3-9ED9-78BB562A9D8B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0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AB1A-227F-47EC-8C57-52A3CA821606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9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3864E2-CD5F-4DC6-9425-53FA4654948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5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B3CE-1063-4E8C-BD00-382AB54D4A49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61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3F4E-91D5-4F67-B207-EA83F6D06645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1194D-1DE7-4CFF-9022-857090AE4DE3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0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139B-9783-4B56-AAD7-F9F098565FD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2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64E2-CD5F-4DC6-9425-53FA4654948D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3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0DFB-AEEB-4E05-BA10-79DC9F9F48E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41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F3DCD-A6EF-4E25-8081-B924C56B1A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52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BEDD-8A2A-4868-B657-F2962363632A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63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F80D-B4F6-4E5B-8A50-B1088E57C8B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4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7660-867F-41A3-9ED9-78BB562A9D8B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8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D50DFB-AEEB-4E05-BA10-79DC9F9F48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AB1A-227F-47EC-8C57-52A3CA821606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87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B3CE-1063-4E8C-BD00-382AB54D4A49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1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3F4E-91D5-4F67-B207-EA83F6D06645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56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1194D-1DE7-4CFF-9022-857090AE4DE3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12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139B-9783-4B56-AAD7-F9F098565FD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1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64E2-CD5F-4DC6-9425-53FA4654948D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55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0DFB-AEEB-4E05-BA10-79DC9F9F48E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008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F3DCD-A6EF-4E25-8081-B924C56B1A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42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9BEDD-8A2A-4868-B657-F2962363632A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64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F80D-B4F6-4E5B-8A50-B1088E57C8B0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92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5F3DCD-A6EF-4E25-8081-B924C56B1A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0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7660-867F-41A3-9ED9-78BB562A9D8B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51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EAB1A-227F-47EC-8C57-52A3CA821606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136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B3CE-1063-4E8C-BD00-382AB54D4A49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2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83F4E-91D5-4F67-B207-EA83F6D06645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62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1194D-1DE7-4CFF-9022-857090AE4DE3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5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E9BEDD-8A2A-4868-B657-F2962363632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5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17F80D-B4F6-4E5B-8A50-B1088E57C8B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2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BD77660-867F-41A3-9ED9-78BB562A9D8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9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42EAB1A-227F-47EC-8C57-52A3CA82160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8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C1B3CE-1063-4E8C-BD00-382AB54D4A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6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5842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153816A0-C8F4-4CE4-8C92-9BDAD6B8CF6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sz="40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n-US" sz="29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5842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fld id="{153816A0-C8F4-4CE4-8C92-9BDAD6B8CF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282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sz="40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n-US" sz="29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5842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fld id="{153816A0-C8F4-4CE4-8C92-9BDAD6B8CF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6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sz="40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n-US" sz="29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endParaRPr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5842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fld id="{153816A0-C8F4-4CE4-8C92-9BDAD6B8CF64}" type="slidenum">
              <a:rPr>
                <a:solidFill>
                  <a:prstClr val="black"/>
                </a:solidFill>
              </a:rPr>
              <a:pPr/>
              <a:t>‹#›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2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sz="40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n-US" sz="29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9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72" y="0"/>
            <a:ext cx="8857127" cy="684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547688"/>
            <a:ext cx="7820025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533400" y="1083855"/>
            <a:ext cx="1066800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6553200" y="2188927"/>
            <a:ext cx="1600200" cy="419100"/>
          </a:xfrm>
          <a:prstGeom prst="wedgeRectCallout">
            <a:avLst>
              <a:gd name="adj1" fmla="val -74078"/>
              <a:gd name="adj2" fmla="val -3752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latin typeface="Calibri" pitchFamily="34" charset="0"/>
                <a:cs typeface="Calibri" pitchFamily="34" charset="0"/>
              </a:rPr>
              <a:t> Clean water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762000" y="128588"/>
            <a:ext cx="3810000" cy="838200"/>
          </a:xfrm>
          <a:prstGeom prst="wedgeRectCallout">
            <a:avLst>
              <a:gd name="adj1" fmla="val -33594"/>
              <a:gd name="adj2" fmla="val 81936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Specify starting fluid composition on 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Initial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pane.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28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547688"/>
            <a:ext cx="7820025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5562600" y="1102037"/>
            <a:ext cx="3429000" cy="743079"/>
          </a:xfrm>
          <a:prstGeom prst="wedgeRectCallout">
            <a:avLst>
              <a:gd name="adj1" fmla="val -61415"/>
              <a:gd name="adj2" fmla="val 3264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Inlet </a:t>
            </a:r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fluid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“contaminated” enters the domain from t = 0 to 2 years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371600" y="1083855"/>
            <a:ext cx="1066800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5562600" y="1905000"/>
            <a:ext cx="3429000" cy="743079"/>
          </a:xfrm>
          <a:prstGeom prst="wedgeRectCallout">
            <a:avLst>
              <a:gd name="adj1" fmla="val -61415"/>
              <a:gd name="adj2" fmla="val -3529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Inlet fluid “flush” enters the domain from t = 2 to 10 years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1600200" y="128588"/>
            <a:ext cx="4724400" cy="838200"/>
          </a:xfrm>
          <a:prstGeom prst="wedgeRectCallout">
            <a:avLst>
              <a:gd name="adj1" fmla="val -37349"/>
              <a:gd name="adj2" fmla="val 7107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Define the reaction intervals. Specify what fluids flow into the domain, and when.</a:t>
            </a:r>
            <a:endParaRPr lang="en-US" sz="2000" dirty="0">
              <a:solidFill>
                <a:srgbClr val="F79646">
                  <a:lumMod val="75000"/>
                </a:srgbClr>
              </a:solidFill>
              <a:cs typeface="Calibri" pitchFamily="34" charset="0"/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838200" y="2819400"/>
            <a:ext cx="2438400" cy="762000"/>
          </a:xfrm>
          <a:prstGeom prst="wedgeRectCallout">
            <a:avLst>
              <a:gd name="adj1" fmla="val -31649"/>
              <a:gd name="adj2" fmla="val -7857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Click to add a new reaction interval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2091513" y="4114800"/>
            <a:ext cx="4960974" cy="838200"/>
          </a:xfrm>
          <a:prstGeom prst="wedgeRectCallout">
            <a:avLst>
              <a:gd name="adj1" fmla="val 35836"/>
              <a:gd name="adj2" fmla="val -4943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You can add any number of reaction intervals.</a:t>
            </a:r>
          </a:p>
        </p:txBody>
      </p:sp>
    </p:spTree>
    <p:extLst>
      <p:ext uri="{BB962C8B-B14F-4D97-AF65-F5344CB8AC3E}">
        <p14:creationId xmlns:p14="http://schemas.microsoft.com/office/powerpoint/2010/main" val="32100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185738"/>
            <a:ext cx="7820025" cy="648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6305551" y="1524001"/>
            <a:ext cx="2686050" cy="914400"/>
          </a:xfrm>
          <a:prstGeom prst="wedgeRectCallout">
            <a:avLst>
              <a:gd name="adj1" fmla="val -60691"/>
              <a:gd name="adj2" fmla="val 32887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Inlet fluid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named “contaminated” carries </a:t>
            </a:r>
            <a:r>
              <a:rPr lang="en-US" sz="1800" i="1" dirty="0" err="1">
                <a:solidFill>
                  <a:prstClr val="black"/>
                </a:solidFill>
                <a:cs typeface="Calibri" pitchFamily="34" charset="0"/>
              </a:rPr>
              <a:t>Pb</a:t>
            </a:r>
            <a:r>
              <a:rPr lang="en-US" sz="1800" i="1" baseline="30000" dirty="0">
                <a:solidFill>
                  <a:prstClr val="black"/>
                </a:solidFill>
                <a:cs typeface="Calibri" pitchFamily="34" charset="0"/>
              </a:rPr>
              <a:t>++</a:t>
            </a:r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pulse into the domain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171700" y="742950"/>
            <a:ext cx="1066800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276600" y="132338"/>
            <a:ext cx="4371976" cy="838200"/>
          </a:xfrm>
          <a:prstGeom prst="wedgeRectCallout">
            <a:avLst>
              <a:gd name="adj1" fmla="val -58995"/>
              <a:gd name="adj2" fmla="val 3471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You can define any number of unique fluid chemistries on the </a:t>
            </a:r>
            <a:r>
              <a:rPr lang="en-US" sz="2000" b="1" dirty="0" smtClean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Fluids </a:t>
            </a:r>
            <a:r>
              <a:rPr lang="en-US" sz="2000" dirty="0" smtClean="0">
                <a:solidFill>
                  <a:srgbClr val="F79646">
                    <a:lumMod val="75000"/>
                  </a:srgbClr>
                </a:solidFill>
                <a:cs typeface="Calibri" pitchFamily="34" charset="0"/>
              </a:rPr>
              <a:t>pane</a:t>
            </a:r>
            <a:endParaRPr lang="en-US" sz="2000" dirty="0">
              <a:solidFill>
                <a:srgbClr val="F79646">
                  <a:lumMod val="75000"/>
                </a:srgbClr>
              </a:solidFill>
              <a:cs typeface="Calibri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6410325" y="3962400"/>
            <a:ext cx="2438400" cy="914400"/>
          </a:xfrm>
          <a:prstGeom prst="wedgeRectCallout">
            <a:avLst>
              <a:gd name="adj1" fmla="val -66415"/>
              <a:gd name="adj2" fmla="val 33929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Clean rinse water: negligible </a:t>
            </a:r>
            <a:r>
              <a:rPr lang="en-US" sz="1800" i="1" dirty="0" err="1" smtClean="0">
                <a:solidFill>
                  <a:prstClr val="black"/>
                </a:solidFill>
                <a:cs typeface="Calibri" pitchFamily="34" charset="0"/>
              </a:rPr>
              <a:t>Pb</a:t>
            </a:r>
            <a:r>
              <a:rPr lang="en-US" sz="1800" i="1" baseline="30000" dirty="0">
                <a:solidFill>
                  <a:prstClr val="black"/>
                </a:solidFill>
                <a:cs typeface="Calibri" pitchFamily="34" charset="0"/>
              </a:rPr>
              <a:t>++</a:t>
            </a:r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in the “flush” inlet fluid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838200" y="6257925"/>
            <a:ext cx="2438400" cy="457200"/>
          </a:xfrm>
          <a:prstGeom prst="wedgeRectCallout">
            <a:avLst>
              <a:gd name="adj1" fmla="val -31649"/>
              <a:gd name="adj2" fmla="val -7857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Click to add a new fluid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547688"/>
            <a:ext cx="7820025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2971800" y="1083855"/>
            <a:ext cx="1066800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76200" y="1905000"/>
            <a:ext cx="2133600" cy="990600"/>
          </a:xfrm>
          <a:prstGeom prst="wedgeRectCallout">
            <a:avLst>
              <a:gd name="adj1" fmla="val 25518"/>
              <a:gd name="adj2" fmla="val 82729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pt-BR" sz="1800" i="1" dirty="0" smtClean="0">
                <a:solidFill>
                  <a:prstClr val="black"/>
                </a:solidFill>
                <a:cs typeface="Calibri" pitchFamily="34" charset="0"/>
              </a:rPr>
              <a:t>Set flowrate for each reaction interval individually...</a:t>
            </a:r>
            <a:endParaRPr lang="pt-BR" sz="1800" i="1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3124200" y="128588"/>
            <a:ext cx="4038600" cy="838200"/>
          </a:xfrm>
          <a:prstGeom prst="wedgeRectCallout">
            <a:avLst>
              <a:gd name="adj1" fmla="val -34220"/>
              <a:gd name="adj2" fmla="val 7448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Set the flow field for each reaction interval on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Flow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pane.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2362200" y="1905000"/>
            <a:ext cx="1519237" cy="990600"/>
          </a:xfrm>
          <a:prstGeom prst="wedgeRectCallout">
            <a:avLst>
              <a:gd name="adj1" fmla="val -29432"/>
              <a:gd name="adj2" fmla="val 8486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pt-BR" sz="1800" i="1" dirty="0" smtClean="0">
                <a:solidFill>
                  <a:prstClr val="black"/>
                </a:solidFill>
                <a:cs typeface="Calibri" pitchFamily="34" charset="0"/>
              </a:rPr>
              <a:t>... or set one flowrate for all intervals</a:t>
            </a:r>
            <a:endParaRPr lang="pt-BR" sz="1800" i="1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6553200" y="5891213"/>
            <a:ext cx="2438399" cy="838200"/>
          </a:xfrm>
          <a:prstGeom prst="wedgeRectCallout">
            <a:avLst>
              <a:gd name="adj1" fmla="val -35993"/>
              <a:gd name="adj2" fmla="val 4322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Run → Go </a:t>
            </a:r>
          </a:p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traces the model</a:t>
            </a:r>
          </a:p>
        </p:txBody>
      </p:sp>
    </p:spTree>
    <p:extLst>
      <p:ext uri="{BB962C8B-B14F-4D97-AF65-F5344CB8AC3E}">
        <p14:creationId xmlns:p14="http://schemas.microsoft.com/office/powerpoint/2010/main" val="312848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38102"/>
            <a:ext cx="5943600" cy="4379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2438400"/>
            <a:ext cx="5943600" cy="4379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5257800" y="3962400"/>
            <a:ext cx="3709988" cy="1143000"/>
          </a:xfrm>
          <a:prstGeom prst="wedgeRectCallout">
            <a:avLst>
              <a:gd name="adj1" fmla="val -43817"/>
              <a:gd name="adj2" fmla="val 9381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b="1" i="1" dirty="0" smtClean="0">
                <a:solidFill>
                  <a:prstClr val="black"/>
                </a:solidFill>
                <a:cs typeface="Calibri" pitchFamily="34" charset="0"/>
              </a:rPr>
              <a:t>New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: For irregular contaminant sources, use any number of boundary fluids and reaction intervals.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2895600" y="762000"/>
            <a:ext cx="4343400" cy="743079"/>
          </a:xfrm>
          <a:prstGeom prst="wedgeRectCallout">
            <a:avLst>
              <a:gd name="adj1" fmla="val -57972"/>
              <a:gd name="adj2" fmla="val 31311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/>
            <a:r>
              <a:rPr lang="en-US" sz="1800" i="1" dirty="0" err="1" smtClean="0">
                <a:solidFill>
                  <a:prstClr val="black"/>
                </a:solidFill>
                <a:cs typeface="Calibri" pitchFamily="34" charset="0"/>
              </a:rPr>
              <a:t>Pb</a:t>
            </a:r>
            <a:r>
              <a:rPr lang="en-US" sz="1800" i="1" baseline="30000" dirty="0">
                <a:solidFill>
                  <a:prstClr val="black"/>
                </a:solidFill>
                <a:cs typeface="Calibri" pitchFamily="34" charset="0"/>
              </a:rPr>
              <a:t>++</a:t>
            </a:r>
            <a:r>
              <a:rPr lang="en-US" sz="1800" i="1" dirty="0">
                <a:solidFill>
                  <a:prstClr val="black"/>
                </a:solidFill>
                <a:cs typeface="Calibri" pitchFamily="34" charset="0"/>
              </a:rPr>
              <a:t> </a:t>
            </a:r>
            <a:r>
              <a:rPr lang="en-US" sz="1800" i="1" dirty="0" smtClean="0">
                <a:solidFill>
                  <a:prstClr val="black"/>
                </a:solidFill>
                <a:cs typeface="Calibri" pitchFamily="34" charset="0"/>
              </a:rPr>
              <a:t>contaminated water enters domain for two years then is flushed with clean water.</a:t>
            </a:r>
            <a:endParaRPr lang="en-US" sz="1800" i="1" baseline="30000" dirty="0">
              <a:solidFill>
                <a:prstClr val="black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76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552450"/>
            <a:ext cx="7829550" cy="575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981200" y="128588"/>
            <a:ext cx="5181600" cy="838200"/>
          </a:xfrm>
          <a:prstGeom prst="wedgeRectCallout">
            <a:avLst>
              <a:gd name="adj1" fmla="val -36160"/>
              <a:gd name="adj2" fmla="val 4044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Wells in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X2t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can have a different pumping rate and fluid chemistry for each well interval.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4343400" y="3657600"/>
            <a:ext cx="1638299" cy="341462"/>
          </a:xfrm>
          <a:prstGeom prst="wedgeRectCallout">
            <a:avLst>
              <a:gd name="adj1" fmla="val -66415"/>
              <a:gd name="adj2" fmla="val -2894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 smtClean="0">
                <a:latin typeface="Calibri" pitchFamily="34" charset="0"/>
                <a:cs typeface="Calibri" pitchFamily="34" charset="0"/>
              </a:rPr>
              <a:t> No pumping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429125" y="4267200"/>
            <a:ext cx="2124075" cy="609600"/>
          </a:xfrm>
          <a:prstGeom prst="wedgeRectCallout">
            <a:avLst>
              <a:gd name="adj1" fmla="val -66415"/>
              <a:gd name="adj2" fmla="val -2894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 smtClean="0">
                <a:latin typeface="Calibri" pitchFamily="34" charset="0"/>
                <a:cs typeface="Calibri" pitchFamily="34" charset="0"/>
              </a:rPr>
              <a:t> Negative rate indicates extraction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4429125" y="2514600"/>
            <a:ext cx="2124075" cy="609600"/>
          </a:xfrm>
          <a:prstGeom prst="wedgeRectCallout">
            <a:avLst>
              <a:gd name="adj1" fmla="val -66415"/>
              <a:gd name="adj2" fmla="val -2894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 smtClean="0">
                <a:latin typeface="Calibri" pitchFamily="34" charset="0"/>
                <a:cs typeface="Calibri" pitchFamily="34" charset="0"/>
              </a:rPr>
              <a:t> Positive rate indicates injection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6029325" y="1676400"/>
            <a:ext cx="2124075" cy="457200"/>
          </a:xfrm>
          <a:prstGeom prst="wedgeRectCallout">
            <a:avLst>
              <a:gd name="adj1" fmla="val -66863"/>
              <a:gd name="adj2" fmla="val 2522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 smtClean="0">
                <a:latin typeface="Calibri" pitchFamily="34" charset="0"/>
                <a:cs typeface="Calibri" pitchFamily="34" charset="0"/>
              </a:rPr>
              <a:t> XY position of well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096000" y="1295400"/>
            <a:ext cx="1066800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19101" y="2667000"/>
            <a:ext cx="1638299" cy="682924"/>
          </a:xfrm>
          <a:prstGeom prst="wedgeRectCallout">
            <a:avLst>
              <a:gd name="adj1" fmla="val 78352"/>
              <a:gd name="adj2" fmla="val -1639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 smtClean="0">
                <a:latin typeface="Calibri" pitchFamily="34" charset="0"/>
                <a:cs typeface="Calibri" pitchFamily="34" charset="0"/>
              </a:rPr>
              <a:t>Choose from defined fluids</a:t>
            </a:r>
            <a:endParaRPr lang="en-US" sz="1800" i="1" baseline="30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79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234</Words>
  <Application>Microsoft Office PowerPoint</Application>
  <PresentationFormat>On-screen Show (4:3)</PresentationFormat>
  <Paragraphs>26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Default</vt:lpstr>
      <vt:lpstr>1_Default</vt:lpstr>
      <vt:lpstr>2_Default</vt:lpstr>
      <vt:lpstr>3_Default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farrell</dc:creator>
  <cp:lastModifiedBy>bfarrell</cp:lastModifiedBy>
  <cp:revision>28</cp:revision>
  <dcterms:created xsi:type="dcterms:W3CDTF">2011-09-19T10:55:46Z</dcterms:created>
  <dcterms:modified xsi:type="dcterms:W3CDTF">2016-02-01T18:46:08Z</dcterms:modified>
</cp:coreProperties>
</file>